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handoutMasterIdLst>
    <p:handoutMasterId r:id="rId28"/>
  </p:handoutMasterIdLst>
  <p:sldIdLst>
    <p:sldId id="268" r:id="rId3"/>
    <p:sldId id="269" r:id="rId4"/>
    <p:sldId id="270" r:id="rId5"/>
    <p:sldId id="271" r:id="rId6"/>
    <p:sldId id="256" r:id="rId7"/>
    <p:sldId id="259" r:id="rId8"/>
    <p:sldId id="258" r:id="rId9"/>
    <p:sldId id="260" r:id="rId10"/>
    <p:sldId id="263" r:id="rId11"/>
    <p:sldId id="264" r:id="rId12"/>
    <p:sldId id="265" r:id="rId13"/>
    <p:sldId id="266" r:id="rId14"/>
    <p:sldId id="267" r:id="rId15"/>
    <p:sldId id="273" r:id="rId16"/>
    <p:sldId id="274" r:id="rId17"/>
    <p:sldId id="275" r:id="rId18"/>
    <p:sldId id="276" r:id="rId19"/>
    <p:sldId id="278" r:id="rId20"/>
    <p:sldId id="257" r:id="rId21"/>
    <p:sldId id="279" r:id="rId22"/>
    <p:sldId id="280" r:id="rId23"/>
    <p:sldId id="261" r:id="rId24"/>
    <p:sldId id="277" r:id="rId25"/>
    <p:sldId id="282" r:id="rId26"/>
  </p:sldIdLst>
  <p:sldSz cx="9144000" cy="6858000" type="screen4x3"/>
  <p:notesSz cx="6858000" cy="9555163"/>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1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63556" autoAdjust="0"/>
  </p:normalViewPr>
  <p:slideViewPr>
    <p:cSldViewPr>
      <p:cViewPr varScale="1">
        <p:scale>
          <a:sx n="75" d="100"/>
          <a:sy n="75" d="100"/>
        </p:scale>
        <p:origin x="1603" y="32"/>
      </p:cViewPr>
      <p:guideLst>
        <p:guide orient="horz" pos="2160"/>
        <p:guide pos="2880"/>
      </p:guideLst>
    </p:cSldViewPr>
  </p:slideViewPr>
  <p:outlineViewPr>
    <p:cViewPr>
      <p:scale>
        <a:sx n="33" d="100"/>
        <a:sy n="33" d="100"/>
      </p:scale>
      <p:origin x="0" y="3060"/>
    </p:cViewPr>
  </p:outlineViewPr>
  <p:notesTextViewPr>
    <p:cViewPr>
      <p:scale>
        <a:sx n="100" d="100"/>
        <a:sy n="100" d="100"/>
      </p:scale>
      <p:origin x="0" y="0"/>
    </p:cViewPr>
  </p:notesTextViewPr>
  <p:notesViewPr>
    <p:cSldViewPr>
      <p:cViewPr>
        <p:scale>
          <a:sx n="100" d="100"/>
          <a:sy n="100" d="100"/>
        </p:scale>
        <p:origin x="-2832" y="930"/>
      </p:cViewPr>
      <p:guideLst>
        <p:guide orient="horz" pos="301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C2B2DBD-D18A-442B-AF68-768972F0A4D0}"/>
              </a:ext>
            </a:extLst>
          </p:cNvPr>
          <p:cNvSpPr>
            <a:spLocks noGrp="1"/>
          </p:cNvSpPr>
          <p:nvPr>
            <p:ph type="hdr" sz="quarter"/>
          </p:nvPr>
        </p:nvSpPr>
        <p:spPr>
          <a:xfrm>
            <a:off x="0" y="0"/>
            <a:ext cx="2971800" cy="477838"/>
          </a:xfrm>
          <a:prstGeom prst="rect">
            <a:avLst/>
          </a:prstGeom>
        </p:spPr>
        <p:txBody>
          <a:bodyPr vert="horz" lIns="91440" tIns="45720" rIns="91440" bIns="45720" rtlCol="0"/>
          <a:lstStyle>
            <a:lvl1pPr algn="l">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D1621D0F-99A0-49D7-908E-ED0354F925C3}"/>
              </a:ext>
            </a:extLst>
          </p:cNvPr>
          <p:cNvSpPr>
            <a:spLocks noGrp="1"/>
          </p:cNvSpPr>
          <p:nvPr>
            <p:ph type="dt" sz="quarter" idx="1"/>
          </p:nvPr>
        </p:nvSpPr>
        <p:spPr>
          <a:xfrm>
            <a:off x="3884613" y="0"/>
            <a:ext cx="2971800" cy="477838"/>
          </a:xfrm>
          <a:prstGeom prst="rect">
            <a:avLst/>
          </a:prstGeom>
        </p:spPr>
        <p:txBody>
          <a:bodyPr vert="horz" lIns="91440" tIns="45720" rIns="91440" bIns="45720" rtlCol="0"/>
          <a:lstStyle>
            <a:lvl1pPr algn="r">
              <a:defRPr sz="1200">
                <a:latin typeface="Arial" charset="0"/>
              </a:defRPr>
            </a:lvl1pPr>
          </a:lstStyle>
          <a:p>
            <a:pPr>
              <a:defRPr/>
            </a:pPr>
            <a:fld id="{879B1FA1-298C-4B78-8339-484F41092087}" type="datetimeFigureOut">
              <a:rPr lang="en-US"/>
              <a:pPr>
                <a:defRPr/>
              </a:pPr>
              <a:t>2/13/2022</a:t>
            </a:fld>
            <a:endParaRPr lang="en-GB" dirty="0"/>
          </a:p>
        </p:txBody>
      </p:sp>
      <p:sp>
        <p:nvSpPr>
          <p:cNvPr id="4" name="Footer Placeholder 3">
            <a:extLst>
              <a:ext uri="{FF2B5EF4-FFF2-40B4-BE49-F238E27FC236}">
                <a16:creationId xmlns:a16="http://schemas.microsoft.com/office/drawing/2014/main" id="{7A1206B0-AE5E-4581-8A14-FD2CF624AE64}"/>
              </a:ext>
            </a:extLst>
          </p:cNvPr>
          <p:cNvSpPr>
            <a:spLocks noGrp="1"/>
          </p:cNvSpPr>
          <p:nvPr>
            <p:ph type="ftr" sz="quarter" idx="2"/>
          </p:nvPr>
        </p:nvSpPr>
        <p:spPr>
          <a:xfrm>
            <a:off x="0" y="9075738"/>
            <a:ext cx="2971800" cy="477837"/>
          </a:xfrm>
          <a:prstGeom prst="rect">
            <a:avLst/>
          </a:prstGeom>
        </p:spPr>
        <p:txBody>
          <a:bodyPr vert="horz" lIns="91440" tIns="45720" rIns="91440" bIns="45720" rtlCol="0" anchor="b"/>
          <a:lstStyle>
            <a:lvl1pPr algn="l">
              <a:defRPr sz="1200">
                <a:latin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3D7102CE-332D-434A-BE01-A84CEB342B41}"/>
              </a:ext>
            </a:extLst>
          </p:cNvPr>
          <p:cNvSpPr>
            <a:spLocks noGrp="1"/>
          </p:cNvSpPr>
          <p:nvPr>
            <p:ph type="sldNum" sz="quarter" idx="3"/>
          </p:nvPr>
        </p:nvSpPr>
        <p:spPr>
          <a:xfrm>
            <a:off x="3884613" y="9075738"/>
            <a:ext cx="2971800" cy="47783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8BCB070-4CC5-426F-919B-82D540E47BD3}" type="slidenum">
              <a:rPr lang="en-GB" altLang="en-US"/>
              <a:pPr/>
              <a:t>‹#›</a:t>
            </a:fld>
            <a:endParaRPr lang="en-GB"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787B03-23B4-4FFF-9043-0B728E4FBB91}"/>
              </a:ext>
            </a:extLst>
          </p:cNvPr>
          <p:cNvSpPr>
            <a:spLocks noGrp="1"/>
          </p:cNvSpPr>
          <p:nvPr>
            <p:ph type="hdr" sz="quarter"/>
          </p:nvPr>
        </p:nvSpPr>
        <p:spPr>
          <a:xfrm>
            <a:off x="0" y="0"/>
            <a:ext cx="2971800" cy="4778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48366133-0FED-413E-947C-C8E14E894625}"/>
              </a:ext>
            </a:extLst>
          </p:cNvPr>
          <p:cNvSpPr>
            <a:spLocks noGrp="1"/>
          </p:cNvSpPr>
          <p:nvPr>
            <p:ph type="dt" idx="1"/>
          </p:nvPr>
        </p:nvSpPr>
        <p:spPr>
          <a:xfrm>
            <a:off x="3884613" y="0"/>
            <a:ext cx="2971800" cy="47783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2C0DDE5-99CA-4B78-ABCB-96BC39BA8D90}" type="datetimeFigureOut">
              <a:rPr lang="en-GB"/>
              <a:pPr>
                <a:defRPr/>
              </a:pPr>
              <a:t>13/02/2022</a:t>
            </a:fld>
            <a:endParaRPr lang="en-GB" dirty="0"/>
          </a:p>
        </p:txBody>
      </p:sp>
      <p:sp>
        <p:nvSpPr>
          <p:cNvPr id="4" name="Slide Image Placeholder 3">
            <a:extLst>
              <a:ext uri="{FF2B5EF4-FFF2-40B4-BE49-F238E27FC236}">
                <a16:creationId xmlns:a16="http://schemas.microsoft.com/office/drawing/2014/main" id="{40A9B798-3B89-4CC2-97B1-1A37A6CB9B4A}"/>
              </a:ext>
            </a:extLst>
          </p:cNvPr>
          <p:cNvSpPr>
            <a:spLocks noGrp="1" noRot="1" noChangeAspect="1"/>
          </p:cNvSpPr>
          <p:nvPr>
            <p:ph type="sldImg" idx="2"/>
          </p:nvPr>
        </p:nvSpPr>
        <p:spPr>
          <a:xfrm>
            <a:off x="1039813" y="715963"/>
            <a:ext cx="4778375" cy="358457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88DF364D-E1F1-4CD6-AE1B-29BB07CA53E0}"/>
              </a:ext>
            </a:extLst>
          </p:cNvPr>
          <p:cNvSpPr>
            <a:spLocks noGrp="1"/>
          </p:cNvSpPr>
          <p:nvPr>
            <p:ph type="body" sz="quarter" idx="3"/>
          </p:nvPr>
        </p:nvSpPr>
        <p:spPr>
          <a:xfrm>
            <a:off x="685800" y="4538663"/>
            <a:ext cx="5486400" cy="4300537"/>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D91F8ADB-F68D-4C1F-A1B9-A830FA6851E7}"/>
              </a:ext>
            </a:extLst>
          </p:cNvPr>
          <p:cNvSpPr>
            <a:spLocks noGrp="1"/>
          </p:cNvSpPr>
          <p:nvPr>
            <p:ph type="ftr" sz="quarter" idx="4"/>
          </p:nvPr>
        </p:nvSpPr>
        <p:spPr>
          <a:xfrm>
            <a:off x="0" y="9075738"/>
            <a:ext cx="2971800" cy="47783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a:extLst>
              <a:ext uri="{FF2B5EF4-FFF2-40B4-BE49-F238E27FC236}">
                <a16:creationId xmlns:a16="http://schemas.microsoft.com/office/drawing/2014/main" id="{A248C064-A2CF-4E5E-8E12-E57C0EC220D1}"/>
              </a:ext>
            </a:extLst>
          </p:cNvPr>
          <p:cNvSpPr>
            <a:spLocks noGrp="1"/>
          </p:cNvSpPr>
          <p:nvPr>
            <p:ph type="sldNum" sz="quarter" idx="5"/>
          </p:nvPr>
        </p:nvSpPr>
        <p:spPr>
          <a:xfrm>
            <a:off x="3884613" y="9075738"/>
            <a:ext cx="2971800" cy="47783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88DCAD2-1896-41C6-BD9D-402F28F58CC3}" type="slidenum">
              <a:rPr lang="en-GB" altLang="en-US"/>
              <a:pPr/>
              <a:t>‹#›</a:t>
            </a:fld>
            <a:endParaRPr lang="en-GB"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dft.gov.uk/dvla/medical/medical_advisory_information/medicaladvisory_meetings/pmembers_nervous_system.aspx"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www.hse.gov.uk/legislation/hswa.htm"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www.dft.gov.uk/dvla/medical/medical_advisory_information/medicaladvisory_meetings/pmembers_nervous_system.aspx"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2630ABCB-C24C-4493-B289-F7B320B4A8B2}"/>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70FCD09-470E-4039-B0A5-2884A1C48518}" type="slidenum">
              <a:rPr lang="en-GB" altLang="en-US">
                <a:latin typeface="Calibri" panose="020F0502020204030204" pitchFamily="34" charset="0"/>
              </a:rPr>
              <a:pPr eaLnBrk="1" hangingPunct="1"/>
              <a:t>1</a:t>
            </a:fld>
            <a:endParaRPr lang="en-GB" altLang="en-US">
              <a:latin typeface="Calibri" panose="020F0502020204030204" pitchFamily="34" charset="0"/>
            </a:endParaRPr>
          </a:p>
        </p:txBody>
      </p:sp>
      <p:sp>
        <p:nvSpPr>
          <p:cNvPr id="30723" name="Rectangle 2">
            <a:extLst>
              <a:ext uri="{FF2B5EF4-FFF2-40B4-BE49-F238E27FC236}">
                <a16:creationId xmlns:a16="http://schemas.microsoft.com/office/drawing/2014/main" id="{5A0DBF2D-658D-4D13-858A-92AF04600DB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a:extLst>
              <a:ext uri="{FF2B5EF4-FFF2-40B4-BE49-F238E27FC236}">
                <a16:creationId xmlns:a16="http://schemas.microsoft.com/office/drawing/2014/main" id="{46C5D1E2-9AA8-4F22-8B82-AFC95BE6AB13}"/>
              </a:ext>
            </a:extLst>
          </p:cNvPr>
          <p:cNvSpPr>
            <a:spLocks noGrp="1" noChangeArrowheads="1"/>
          </p:cNvSpPr>
          <p:nvPr>
            <p:ph type="body" idx="1"/>
          </p:nvPr>
        </p:nvSpPr>
        <p:spPr bwMode="auto">
          <a:xfrm>
            <a:off x="333375" y="4476750"/>
            <a:ext cx="6264275" cy="4692650"/>
          </a:xfrm>
        </p:spPr>
        <p:txBody>
          <a:bodyPr wrap="square" numCol="1" anchor="t" anchorCtr="0" compatLnSpc="1">
            <a:prstTxWarp prst="textNoShape">
              <a:avLst/>
            </a:prstTxWarp>
            <a:normAutofit fontScale="92500" lnSpcReduction="10000"/>
          </a:bodyPr>
          <a:lstStyle/>
          <a:p>
            <a:pPr eaLnBrk="1" hangingPunct="1">
              <a:spcBef>
                <a:spcPct val="0"/>
              </a:spcBef>
              <a:spcAft>
                <a:spcPts val="0"/>
              </a:spcAft>
              <a:defRPr/>
            </a:pPr>
            <a:r>
              <a:rPr lang="en-GB" sz="1100" b="1" dirty="0">
                <a:latin typeface="Arial" charset="0"/>
                <a:cs typeface="Arial" charset="0"/>
              </a:rPr>
              <a:t>ABOUT THIS PRESENTATION:</a:t>
            </a:r>
            <a:r>
              <a:rPr lang="en-GB" sz="1100" dirty="0">
                <a:latin typeface="Arial" charset="0"/>
                <a:cs typeface="Arial" charset="0"/>
              </a:rPr>
              <a:t> </a:t>
            </a:r>
            <a:endParaRPr lang="en-GB" sz="1100" b="1" dirty="0">
              <a:latin typeface="Arial" charset="0"/>
              <a:cs typeface="Arial" charset="0"/>
            </a:endParaRPr>
          </a:p>
          <a:p>
            <a:pPr eaLnBrk="1" hangingPunct="1">
              <a:spcBef>
                <a:spcPct val="0"/>
              </a:spcBef>
              <a:spcAft>
                <a:spcPts val="0"/>
              </a:spcAft>
              <a:defRPr/>
            </a:pPr>
            <a:r>
              <a:rPr lang="en-GB" sz="1100" dirty="0">
                <a:latin typeface="Arial" charset="0"/>
                <a:cs typeface="Arial" charset="0"/>
              </a:rPr>
              <a:t>This presentation has been written to help you raise awareness of the NICE clinical guideline on Transient loss of consciousness (TLoC for short). This guideline has been written for healthcare professionals who work in any healthcare setting in which people who have experienced TLoC receive management. This includes GPs, ambulance staff, emergency department staff and specialists.</a:t>
            </a:r>
          </a:p>
          <a:p>
            <a:pPr eaLnBrk="1" hangingPunct="1">
              <a:spcBef>
                <a:spcPct val="0"/>
              </a:spcBef>
              <a:spcAft>
                <a:spcPts val="0"/>
              </a:spcAft>
              <a:defRPr/>
            </a:pPr>
            <a:r>
              <a:rPr lang="en-GB" sz="1100" dirty="0">
                <a:latin typeface="Arial" charset="0"/>
                <a:cs typeface="Arial" charset="0"/>
              </a:rPr>
              <a:t>The guideline is available in a number of formats, including a quick reference guide which displays the guideline as an algorithm. You should hand out copies of the quick reference guide (algorithm) at your presentation so that your audience can refer to it. See the end of the presentation for ordering details.</a:t>
            </a:r>
          </a:p>
          <a:p>
            <a:pPr eaLnBrk="1" hangingPunct="1">
              <a:spcBef>
                <a:spcPct val="0"/>
              </a:spcBef>
              <a:spcAft>
                <a:spcPts val="600"/>
              </a:spcAft>
              <a:defRPr/>
            </a:pPr>
            <a:r>
              <a:rPr lang="en-GB" sz="1100" dirty="0">
                <a:latin typeface="Arial" charset="0"/>
                <a:cs typeface="Arial" charset="0"/>
              </a:rPr>
              <a:t>You can add your own organisation’s logo alongside the NICE logo. </a:t>
            </a:r>
          </a:p>
          <a:p>
            <a:pPr eaLnBrk="1" hangingPunct="1">
              <a:spcBef>
                <a:spcPct val="0"/>
              </a:spcBef>
              <a:spcAft>
                <a:spcPts val="0"/>
              </a:spcAft>
              <a:defRPr/>
            </a:pPr>
            <a:r>
              <a:rPr lang="en-GB" sz="1100" dirty="0">
                <a:latin typeface="Arial" charset="0"/>
                <a:cs typeface="Arial" charset="0"/>
              </a:rPr>
              <a:t>Within the diagnostic pathway section (slides 5-13) there are hyperlinks to allow you to move around the pathway and show additional details of the contents of the information boxes. The sequence of hyperlinks is not always the next step in the pathway. The order and hyperlinks have been designed to allow you to view all of the elements of the pathway. Use these hyperlinks during your presentation. In order to guarantee effective use of the hyperlinks you must ensure you are clicking exactly on the hyperlink (wait for the mouse arrow to turn to a hand). When you move to slide 14  ‘costs and savings’, the slide set will continue to work as normal (that is, using the key pad or clicking anywhere on the screen will take you to the next slide).</a:t>
            </a:r>
          </a:p>
          <a:p>
            <a:pPr eaLnBrk="1" hangingPunct="1">
              <a:spcBef>
                <a:spcPct val="0"/>
              </a:spcBef>
              <a:spcAft>
                <a:spcPts val="600"/>
              </a:spcAft>
              <a:defRPr/>
            </a:pPr>
            <a:r>
              <a:rPr lang="en-GB" sz="1100" dirty="0">
                <a:latin typeface="Arial" charset="0"/>
                <a:cs typeface="Arial" charset="0"/>
              </a:rPr>
              <a:t>It is recommended that you print a copy of this slide set including the notes for you to use when hyperlinking between slides. When you use the hyperlink for the boxes, make a note of the slide number you are leaving to aid navigation back to the original slide.</a:t>
            </a:r>
          </a:p>
          <a:p>
            <a:pPr eaLnBrk="1" hangingPunct="1">
              <a:spcBef>
                <a:spcPct val="0"/>
              </a:spcBef>
              <a:spcAft>
                <a:spcPts val="600"/>
              </a:spcAft>
              <a:defRPr/>
            </a:pPr>
            <a:r>
              <a:rPr lang="en-GB" sz="1100" dirty="0">
                <a:latin typeface="Arial" charset="0"/>
                <a:cs typeface="Arial" charset="0"/>
              </a:rPr>
              <a:t>Within all of the slides we have included notes for presenters, broken down into ‘key points to raise’, which you can highlight in your presentation, and ‘additional information’ that you may want to draw on, such as a rationale or an explanation of the evidence for a recommendation. </a:t>
            </a:r>
          </a:p>
          <a:p>
            <a:pPr eaLnBrk="1" hangingPunct="1">
              <a:spcBef>
                <a:spcPct val="0"/>
              </a:spcBef>
              <a:spcAft>
                <a:spcPts val="0"/>
              </a:spcAft>
              <a:defRPr/>
            </a:pPr>
            <a:r>
              <a:rPr lang="en-GB" sz="1100" b="1" dirty="0">
                <a:latin typeface="Arial" charset="0"/>
                <a:cs typeface="Arial" charset="0"/>
              </a:rPr>
              <a:t>DISCLAIMER</a:t>
            </a:r>
          </a:p>
          <a:p>
            <a:pPr eaLnBrk="1" hangingPunct="1">
              <a:spcBef>
                <a:spcPct val="0"/>
              </a:spcBef>
              <a:spcAft>
                <a:spcPts val="600"/>
              </a:spcAft>
              <a:defRPr/>
            </a:pPr>
            <a:r>
              <a:rPr lang="en-GB" sz="1100" dirty="0">
                <a:latin typeface="Arial" charset="0"/>
                <a:cs typeface="Arial" charset="0"/>
              </a:rPr>
              <a:t>This slide set is an implementation tool and should be used alongside the published guidance. This information does not supersede or replace the guidance itself.</a:t>
            </a:r>
          </a:p>
          <a:p>
            <a:pPr eaLnBrk="1" hangingPunct="1">
              <a:spcBef>
                <a:spcPct val="0"/>
              </a:spcBef>
              <a:spcAft>
                <a:spcPts val="0"/>
              </a:spcAft>
              <a:defRPr/>
            </a:pPr>
            <a:r>
              <a:rPr lang="en-GB" sz="1100" b="1" dirty="0">
                <a:latin typeface="Arial" charset="0"/>
                <a:cs typeface="Arial" charset="0"/>
              </a:rPr>
              <a:t>PROMOTING EQUALITY</a:t>
            </a:r>
            <a:r>
              <a:rPr lang="en-GB" sz="1100" dirty="0">
                <a:latin typeface="Arial" charset="0"/>
                <a:cs typeface="Arial" charset="0"/>
              </a:rPr>
              <a:t> </a:t>
            </a:r>
          </a:p>
          <a:p>
            <a:pPr eaLnBrk="1" hangingPunct="1">
              <a:spcBef>
                <a:spcPct val="0"/>
              </a:spcBef>
              <a:spcAft>
                <a:spcPts val="0"/>
              </a:spcAft>
              <a:defRPr/>
            </a:pPr>
            <a:r>
              <a:rPr lang="en-GB" sz="1100" dirty="0">
                <a:latin typeface="Arial" charset="0"/>
                <a:cs typeface="Arial" charset="0"/>
              </a:rPr>
              <a:t>Implementation of this guidance is the responsibility of local commissioners and/or providers. Commissioners and providers are reminded that it is their responsibility to implement the guidance, in their local context, in light of their duties to avoid unlawful discrimination and to have regard to promoting equality of opportunity. Nothing in this guidance should be interpreted in a way which would be inconsistent with compliance with those duties.</a:t>
            </a:r>
          </a:p>
          <a:p>
            <a:pPr eaLnBrk="1" hangingPunct="1">
              <a:lnSpc>
                <a:spcPct val="80000"/>
              </a:lnSpc>
              <a:spcBef>
                <a:spcPct val="0"/>
              </a:spcBef>
              <a:defRPr/>
            </a:pPr>
            <a:endParaRPr lang="en-GB" sz="1000" dirty="0">
              <a:latin typeface="Arial" charset="0"/>
              <a:cs typeface="Arial" charset="0"/>
            </a:endParaRPr>
          </a:p>
        </p:txBody>
      </p:sp>
      <p:sp>
        <p:nvSpPr>
          <p:cNvPr id="5" name="Rectangle 4">
            <a:extLst>
              <a:ext uri="{FF2B5EF4-FFF2-40B4-BE49-F238E27FC236}">
                <a16:creationId xmlns:a16="http://schemas.microsoft.com/office/drawing/2014/main" id="{D106FCA9-DB80-47F8-9BD8-240485A62B80}"/>
              </a:ext>
            </a:extLst>
          </p:cNvPr>
          <p:cNvSpPr/>
          <p:nvPr/>
        </p:nvSpPr>
        <p:spPr>
          <a:xfrm>
            <a:off x="333375" y="5786438"/>
            <a:ext cx="6191250" cy="1439862"/>
          </a:xfrm>
          <a:prstGeom prst="rect">
            <a:avLst/>
          </a:prstGeom>
          <a:solidFill>
            <a:schemeClr val="accent5">
              <a:lumMod val="20000"/>
              <a:lumOff val="80000"/>
              <a:alpha val="34000"/>
            </a:schemeClr>
          </a:solidFill>
          <a:ln w="127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C340FED6-A5FD-426B-A0E2-2F1CBC915B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7623C517-EE3D-42A5-A01E-784520EC98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z="1000" b="1">
                <a:latin typeface="Arial" panose="020B0604020202020204" pitchFamily="34" charset="0"/>
                <a:cs typeface="Arial" panose="020B0604020202020204" pitchFamily="34" charset="0"/>
              </a:rPr>
              <a:t>NOTES FOR PRESENTERS. </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For people with suspected structural heart disease, investigate appropriately (for example, cardiac imaging). Because other mechanisms for syncope are possible in this group, also consider investigating for a cardiac arrhythmic cause (as described in recommendation 1.3.2.4), and for orthostatic hypotension (often caused/exacerbated by drug therapy – see recommendation 1.2.1.1) or for neurally mediated syncope (see recommendations 1.3.2.5 and 1.3.2.6). </a:t>
            </a:r>
            <a:r>
              <a:rPr lang="en-GB" altLang="en-US" sz="1000" b="1">
                <a:latin typeface="Arial" panose="020B0604020202020204" pitchFamily="34" charset="0"/>
                <a:cs typeface="Arial" panose="020B0604020202020204" pitchFamily="34" charset="0"/>
              </a:rPr>
              <a:t>[1.3.1.2]</a:t>
            </a:r>
            <a:endParaRPr lang="en-GB" altLang="en-US" sz="1000">
              <a:latin typeface="Arial" panose="020B0604020202020204" pitchFamily="34" charset="0"/>
              <a:cs typeface="Arial" panose="020B0604020202020204" pitchFamily="34" charset="0"/>
            </a:endParaRPr>
          </a:p>
        </p:txBody>
      </p:sp>
      <p:sp>
        <p:nvSpPr>
          <p:cNvPr id="38916" name="Slide Number Placeholder 3">
            <a:extLst>
              <a:ext uri="{FF2B5EF4-FFF2-40B4-BE49-F238E27FC236}">
                <a16:creationId xmlns:a16="http://schemas.microsoft.com/office/drawing/2014/main" id="{D5A4830B-B060-46F6-9EF4-167992AB62F2}"/>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9A0BDC-FCF8-4FA5-902D-3426C8B149BA}" type="slidenum">
              <a:rPr lang="en-GB" altLang="en-US">
                <a:latin typeface="Calibri" panose="020F0502020204030204" pitchFamily="34" charset="0"/>
              </a:rPr>
              <a:pPr eaLnBrk="1" hangingPunct="1"/>
              <a:t>10</a:t>
            </a:fld>
            <a:endParaRPr lang="en-GB" altLang="en-US">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A92C1DFE-986F-4B42-A07C-DBA67E4050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C332F23C-AD28-4598-B272-6CCA6881B6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z="1000" b="1">
                <a:latin typeface="Arial" panose="020B0604020202020204" pitchFamily="34" charset="0"/>
                <a:cs typeface="Arial" panose="020B0604020202020204" pitchFamily="34" charset="0"/>
              </a:rPr>
              <a:t>NOTES FOR PRESENTERS. </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Do not offer a tilt test to people who have a diagnosis of vasovagal syncope on initial assessment. </a:t>
            </a:r>
            <a:r>
              <a:rPr lang="en-GB" altLang="en-US" sz="1000" b="1">
                <a:latin typeface="Arial" panose="020B0604020202020204" pitchFamily="34" charset="0"/>
                <a:cs typeface="Arial" panose="020B0604020202020204" pitchFamily="34" charset="0"/>
              </a:rPr>
              <a:t>[1.3.2.5]</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For people with suspected vasovagal syncope with recurrent episodes of TLoC adversely affecting their quality of life, or representing a high risk of injury, consider a tilt test only to assess whether the syncope is accompanied by a severe cardioinhibitory response (usually asystole). </a:t>
            </a:r>
            <a:r>
              <a:rPr lang="en-GB" altLang="en-US" sz="1000" b="1">
                <a:latin typeface="Arial" panose="020B0604020202020204" pitchFamily="34" charset="0"/>
                <a:cs typeface="Arial" panose="020B0604020202020204" pitchFamily="34" charset="0"/>
              </a:rPr>
              <a:t>[1.3.2.6]</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For people with suspected carotid sinus syncope and for people with unexplained syncope who are aged 60 years or older, offer carotid sinus massage as a first-line investigation. This should be conducted in a controlled environment, with ECG recording, and with resuscitation equipment available. </a:t>
            </a:r>
            <a:r>
              <a:rPr lang="en-GB" altLang="en-US" sz="1000" b="1">
                <a:latin typeface="Arial" panose="020B0604020202020204" pitchFamily="34" charset="0"/>
                <a:cs typeface="Arial" panose="020B0604020202020204" pitchFamily="34" charset="0"/>
              </a:rPr>
              <a:t>[1.3.2.7]</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Diagnose carotid sinus syncope if carotid sinus massage reproduces syncope due to marked bradycardia/asystole and/or marked hypotension. Do not diagnose carotid sinus syncope if carotid sinus massage causes asymptomatic transient bradycardia or hypotension (see recommendation 1.3.2.9). </a:t>
            </a:r>
            <a:r>
              <a:rPr lang="en-GB" altLang="en-US" sz="1000" b="1">
                <a:latin typeface="Arial" panose="020B0604020202020204" pitchFamily="34" charset="0"/>
                <a:cs typeface="Arial" panose="020B0604020202020204" pitchFamily="34" charset="0"/>
              </a:rPr>
              <a:t>[1.3.2.8]</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For all people with unexplained syncope (including after negative carotid sinus massage test in those for whom this is appropriate), offer ambulatory ECG (see recommendation 1.3.2.4). Do not offer a tilt test before the ambulatory ECG. </a:t>
            </a:r>
            <a:r>
              <a:rPr lang="en-GB" altLang="en-US" sz="1000" b="1">
                <a:latin typeface="Arial" panose="020B0604020202020204" pitchFamily="34" charset="0"/>
                <a:cs typeface="Arial" panose="020B0604020202020204" pitchFamily="34" charset="0"/>
              </a:rPr>
              <a:t>[1.3.2.9]</a:t>
            </a:r>
            <a:endParaRPr lang="en-GB" altLang="en-US" sz="1000">
              <a:latin typeface="Arial" panose="020B0604020202020204" pitchFamily="34" charset="0"/>
              <a:cs typeface="Arial" panose="020B0604020202020204" pitchFamily="34" charset="0"/>
            </a:endParaRPr>
          </a:p>
        </p:txBody>
      </p:sp>
      <p:sp>
        <p:nvSpPr>
          <p:cNvPr id="39940" name="Slide Number Placeholder 3">
            <a:extLst>
              <a:ext uri="{FF2B5EF4-FFF2-40B4-BE49-F238E27FC236}">
                <a16:creationId xmlns:a16="http://schemas.microsoft.com/office/drawing/2014/main" id="{07E2BD2F-5162-47ED-8AF1-6FA32AAE2575}"/>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40C3162-4099-43D9-9F22-020608FCCB4E}" type="slidenum">
              <a:rPr lang="en-GB" altLang="en-US">
                <a:latin typeface="Calibri" panose="020F0502020204030204" pitchFamily="34" charset="0"/>
              </a:rPr>
              <a:pPr eaLnBrk="1" hangingPunct="1"/>
              <a:t>11</a:t>
            </a:fld>
            <a:endParaRPr lang="en-GB" altLang="en-US">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94FDA486-4604-41DF-B64D-14157CDF76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0B89D284-4347-4E5D-9EB6-459BCE15F010}"/>
              </a:ext>
            </a:extLst>
          </p:cNvPr>
          <p:cNvSpPr>
            <a:spLocks noGrp="1"/>
          </p:cNvSpPr>
          <p:nvPr>
            <p:ph type="body" idx="1"/>
          </p:nvPr>
        </p:nvSpPr>
        <p:spPr/>
        <p:txBody>
          <a:bodyPr/>
          <a:lstStyle/>
          <a:p>
            <a:pPr eaLnBrk="1" fontAlgn="auto" hangingPunct="1">
              <a:spcBef>
                <a:spcPts val="0"/>
              </a:spcBef>
              <a:spcAft>
                <a:spcPts val="0"/>
              </a:spcAft>
              <a:defRPr/>
            </a:pPr>
            <a:r>
              <a:rPr lang="en-GB" sz="1000" b="1" dirty="0">
                <a:latin typeface="Arial" pitchFamily="34" charset="0"/>
                <a:cs typeface="Arial" pitchFamily="34" charset="0"/>
              </a:rPr>
              <a:t>NOTES FOR PRESENTERS. </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Use the person’s history to distinguish people whose exercise-induced syncope occurred </a:t>
            </a:r>
            <a:r>
              <a:rPr lang="en-GB" sz="1000" b="1" dirty="0">
                <a:latin typeface="Arial" pitchFamily="34" charset="0"/>
                <a:cs typeface="Arial" pitchFamily="34" charset="0"/>
              </a:rPr>
              <a:t>during exercise</a:t>
            </a:r>
            <a:r>
              <a:rPr lang="en-GB" sz="1000" dirty="0">
                <a:latin typeface="Arial" pitchFamily="34" charset="0"/>
                <a:cs typeface="Arial" pitchFamily="34" charset="0"/>
              </a:rPr>
              <a:t> (when a cardiac arrhythmic cause is probable) from those whose syncope occurred </a:t>
            </a:r>
            <a:r>
              <a:rPr lang="en-GB" sz="1000" b="1" dirty="0">
                <a:latin typeface="Arial" pitchFamily="34" charset="0"/>
                <a:cs typeface="Arial" pitchFamily="34" charset="0"/>
              </a:rPr>
              <a:t>shortly after stopping exercise</a:t>
            </a:r>
            <a:r>
              <a:rPr lang="en-GB" sz="1000" dirty="0">
                <a:latin typeface="Arial" pitchFamily="34" charset="0"/>
                <a:cs typeface="Arial" pitchFamily="34" charset="0"/>
              </a:rPr>
              <a:t> (when a vasovagal cause is more likely). </a:t>
            </a:r>
            <a:r>
              <a:rPr lang="en-GB" sz="1000" b="1" dirty="0">
                <a:latin typeface="Arial" pitchFamily="34" charset="0"/>
                <a:cs typeface="Arial" pitchFamily="34" charset="0"/>
              </a:rPr>
              <a:t>[1.3.2.1]</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For people who have experienced syncope </a:t>
            </a:r>
            <a:r>
              <a:rPr lang="en-GB" sz="1000" b="1" dirty="0">
                <a:latin typeface="Arial" pitchFamily="34" charset="0"/>
                <a:cs typeface="Arial" pitchFamily="34" charset="0"/>
              </a:rPr>
              <a:t>during exercise</a:t>
            </a:r>
            <a:r>
              <a:rPr lang="en-GB" sz="1000" dirty="0">
                <a:latin typeface="Arial" pitchFamily="34" charset="0"/>
                <a:cs typeface="Arial" pitchFamily="34" charset="0"/>
              </a:rPr>
              <a:t>, offer urgent (within 7 days) exercise testing, unless there is a possible contraindication (such as suspected aortic stenosis or hypertrophic cardiomyopathy requiring initial assessment by imaging). Advise the person to refrain from exercise until informed otherwise following further assessment. </a:t>
            </a:r>
            <a:r>
              <a:rPr lang="en-GB" sz="1000" b="1" dirty="0">
                <a:latin typeface="Arial" pitchFamily="34" charset="0"/>
                <a:cs typeface="Arial" pitchFamily="34" charset="0"/>
              </a:rPr>
              <a:t>[1.3.2.2]</a:t>
            </a:r>
          </a:p>
          <a:p>
            <a:pPr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If the mechanism for exercise-induced syncope is identified by exercise testing, carry out further investigation or treatment as appropriate in each individual clinical context. Otherwise, carry out further investigations assuming a suspected cardiac arrhythmic cause. </a:t>
            </a:r>
            <a:r>
              <a:rPr lang="en-GB" sz="1000" b="1" dirty="0">
                <a:latin typeface="Arial" pitchFamily="34" charset="0"/>
                <a:cs typeface="Arial" pitchFamily="34" charset="0"/>
              </a:rPr>
              <a:t>[1.3.2.3]</a:t>
            </a:r>
            <a:endParaRPr lang="en-GB" sz="1000" dirty="0">
              <a:latin typeface="Arial" pitchFamily="34" charset="0"/>
              <a:cs typeface="Arial" pitchFamily="34" charset="0"/>
            </a:endParaRPr>
          </a:p>
        </p:txBody>
      </p:sp>
      <p:sp>
        <p:nvSpPr>
          <p:cNvPr id="40964" name="Slide Number Placeholder 3">
            <a:extLst>
              <a:ext uri="{FF2B5EF4-FFF2-40B4-BE49-F238E27FC236}">
                <a16:creationId xmlns:a16="http://schemas.microsoft.com/office/drawing/2014/main" id="{8CE30863-474B-4AC4-BEA6-1CBCE399ED37}"/>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ED300BC-8719-4638-9589-18E094141804}" type="slidenum">
              <a:rPr lang="en-GB" altLang="en-US">
                <a:latin typeface="Calibri" panose="020F0502020204030204" pitchFamily="34" charset="0"/>
              </a:rPr>
              <a:pPr eaLnBrk="1" hangingPunct="1"/>
              <a:t>12</a:t>
            </a:fld>
            <a:endParaRPr lang="en-GB" altLang="en-US">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F82C53A0-9E50-4564-8E79-1613164321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E7556F77-44DB-417A-9B00-EEAB199C4BDD}"/>
              </a:ext>
            </a:extLst>
          </p:cNvPr>
          <p:cNvSpPr>
            <a:spLocks noGrp="1"/>
          </p:cNvSpPr>
          <p:nvPr>
            <p:ph type="body" idx="1"/>
          </p:nvPr>
        </p:nvSpPr>
        <p:spPr>
          <a:xfrm>
            <a:off x="476250" y="4538663"/>
            <a:ext cx="6121400" cy="4630737"/>
          </a:xfrm>
        </p:spPr>
        <p:txBody>
          <a:bodyPr>
            <a:noAutofit/>
          </a:bodyPr>
          <a:lstStyle/>
          <a:p>
            <a:pPr eaLnBrk="1" fontAlgn="auto" hangingPunct="1">
              <a:spcBef>
                <a:spcPts val="0"/>
              </a:spcBef>
              <a:spcAft>
                <a:spcPts val="0"/>
              </a:spcAft>
              <a:buFont typeface="Arial" pitchFamily="34" charset="0"/>
              <a:buNone/>
              <a:defRPr/>
            </a:pPr>
            <a:r>
              <a:rPr lang="en-GB" sz="1000" b="1" dirty="0">
                <a:latin typeface="Arial" pitchFamily="34" charset="0"/>
                <a:cs typeface="Arial" pitchFamily="34" charset="0"/>
              </a:rPr>
              <a:t>NOTES FOR PRESENTERS. </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If a person has persistent TLoC, consider psychogenic non-epileptic seizures (PNES) or psychogenic pseudosyncope if, for example:</a:t>
            </a:r>
          </a:p>
          <a:p>
            <a:pPr marL="18000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the nature of the events changes over time</a:t>
            </a:r>
          </a:p>
          <a:p>
            <a:pPr marL="18000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there are multiple unexplained physical symptoms</a:t>
            </a:r>
          </a:p>
          <a:p>
            <a:pPr marL="18000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there are unusually prolonged events.</a:t>
            </a:r>
          </a:p>
          <a:p>
            <a:pPr marL="108000" eaLnBrk="1" fontAlgn="auto" hangingPunct="1">
              <a:spcBef>
                <a:spcPts val="0"/>
              </a:spcBef>
              <a:spcAft>
                <a:spcPts val="0"/>
              </a:spcAft>
              <a:defRPr/>
            </a:pPr>
            <a:r>
              <a:rPr lang="en-GB" sz="1000" dirty="0">
                <a:latin typeface="Arial" pitchFamily="34" charset="0"/>
                <a:cs typeface="Arial" pitchFamily="34" charset="0"/>
              </a:rPr>
              <a:t>The distinction between epilepsy and non-epileptic seizures is complex; therefore refer for neurological assessment if either PNES or psychogenic pseudosyncope is suspected. </a:t>
            </a:r>
            <a:r>
              <a:rPr lang="en-GB" sz="1000" b="1" dirty="0">
                <a:latin typeface="Arial" pitchFamily="34" charset="0"/>
                <a:cs typeface="Arial" pitchFamily="34" charset="0"/>
              </a:rPr>
              <a:t>[1.4.1.1]</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Advise people who have experienced TLoC to try to record any future events (for example, a video recording or a detailed witness account of the event), particularly if the diagnosis is unclear or taking a history is difficult. </a:t>
            </a:r>
            <a:r>
              <a:rPr lang="en-GB" sz="1000" b="1" dirty="0">
                <a:latin typeface="Arial" pitchFamily="34" charset="0"/>
                <a:cs typeface="Arial" pitchFamily="34" charset="0"/>
              </a:rPr>
              <a:t>[1.4.1.2]</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If after further assessment the cause of TLoC remains uncertain or the person has not responded to treatment, consider other causes including the possibility that more than one mechanism may co-exist (for example, ictal arrhythmias). </a:t>
            </a:r>
            <a:r>
              <a:rPr lang="en-GB" sz="1000" b="1" dirty="0">
                <a:latin typeface="Arial" pitchFamily="34" charset="0"/>
                <a:cs typeface="Arial" pitchFamily="34" charset="0"/>
              </a:rPr>
              <a:t>[1.4.1.3]</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When communicating with the person who had TLoC, discuss the:</a:t>
            </a:r>
          </a:p>
          <a:p>
            <a:pPr marL="18000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 possible causes of their TLoC</a:t>
            </a:r>
          </a:p>
          <a:p>
            <a:pPr marL="18000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benefits and risks of any tests they are offered</a:t>
            </a:r>
          </a:p>
          <a:p>
            <a:pPr marL="18000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 results of tests they have had</a:t>
            </a:r>
          </a:p>
          <a:p>
            <a:pPr marL="18000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reasons for any further investigations they are offered</a:t>
            </a:r>
          </a:p>
          <a:p>
            <a:pPr marL="18000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 nature and extent of uncertainty in the diagnosis. </a:t>
            </a:r>
            <a:r>
              <a:rPr lang="en-GB" sz="1000" b="1" dirty="0">
                <a:latin typeface="Arial" pitchFamily="34" charset="0"/>
                <a:cs typeface="Arial" pitchFamily="34" charset="0"/>
              </a:rPr>
              <a:t>[1.5.1.1]</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Give advice about eligibility to drive when a person first presents with TLoC</a:t>
            </a:r>
            <a:r>
              <a:rPr lang="en-GB" sz="1000" baseline="30000" dirty="0">
                <a:latin typeface="Arial" pitchFamily="34" charset="0"/>
                <a:cs typeface="Arial" pitchFamily="34" charset="0"/>
              </a:rPr>
              <a:t>1</a:t>
            </a:r>
            <a:r>
              <a:rPr lang="en-GB" sz="1000" dirty="0">
                <a:latin typeface="Arial" pitchFamily="34" charset="0"/>
                <a:cs typeface="Arial" pitchFamily="34" charset="0"/>
              </a:rPr>
              <a:t>. </a:t>
            </a:r>
            <a:r>
              <a:rPr lang="en-GB" sz="1000" b="1" dirty="0">
                <a:latin typeface="Arial" pitchFamily="34" charset="0"/>
                <a:cs typeface="Arial" pitchFamily="34" charset="0"/>
              </a:rPr>
              <a:t>[1.5.2.1]</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Advise people who have experienced TLoC of the implications of their episode for health and safety at work and any action they must take to ensure the safety of themselves and that of other people</a:t>
            </a:r>
            <a:r>
              <a:rPr lang="en-GB" sz="1000" baseline="30000" dirty="0">
                <a:latin typeface="Arial" pitchFamily="34" charset="0"/>
                <a:cs typeface="Arial" pitchFamily="34" charset="0"/>
              </a:rPr>
              <a:t>2</a:t>
            </a:r>
            <a:r>
              <a:rPr lang="en-GB" sz="1000" dirty="0">
                <a:latin typeface="Arial" pitchFamily="34" charset="0"/>
                <a:cs typeface="Arial" pitchFamily="34" charset="0"/>
              </a:rPr>
              <a:t>. </a:t>
            </a:r>
            <a:r>
              <a:rPr lang="en-GB" sz="1000" b="1" dirty="0">
                <a:latin typeface="Arial" pitchFamily="34" charset="0"/>
                <a:cs typeface="Arial" pitchFamily="34" charset="0"/>
              </a:rPr>
              <a:t>[1.5.3.1]</a:t>
            </a:r>
          </a:p>
          <a:p>
            <a:pPr eaLnBrk="1" fontAlgn="auto" hangingPunct="1">
              <a:spcBef>
                <a:spcPts val="0"/>
              </a:spcBef>
              <a:spcAft>
                <a:spcPts val="0"/>
              </a:spcAft>
              <a:buFont typeface="Arial" pitchFamily="34" charset="0"/>
              <a:buChar char="•"/>
              <a:defRPr/>
            </a:pPr>
            <a:endParaRPr lang="en-GB" sz="1000" b="1" dirty="0">
              <a:latin typeface="Arial" pitchFamily="34" charset="0"/>
              <a:cs typeface="Arial" pitchFamily="34" charset="0"/>
            </a:endParaRPr>
          </a:p>
          <a:p>
            <a:pPr eaLnBrk="1" fontAlgn="auto" hangingPunct="1">
              <a:spcBef>
                <a:spcPts val="0"/>
              </a:spcBef>
              <a:spcAft>
                <a:spcPts val="0"/>
              </a:spcAft>
              <a:buFont typeface="Arial" pitchFamily="34" charset="0"/>
              <a:buNone/>
              <a:defRPr/>
            </a:pPr>
            <a:r>
              <a:rPr lang="en-GB" sz="1000" b="1" dirty="0">
                <a:latin typeface="Arial" pitchFamily="34" charset="0"/>
                <a:cs typeface="Arial" pitchFamily="34" charset="0"/>
              </a:rPr>
              <a:t>Additional information:</a:t>
            </a:r>
          </a:p>
          <a:p>
            <a:pPr eaLnBrk="1" fontAlgn="auto" hangingPunct="1">
              <a:spcBef>
                <a:spcPts val="0"/>
              </a:spcBef>
              <a:spcAft>
                <a:spcPts val="0"/>
              </a:spcAft>
              <a:buFont typeface="Arial" pitchFamily="34" charset="0"/>
              <a:buNone/>
              <a:defRPr/>
            </a:pPr>
            <a:r>
              <a:rPr lang="en-GB" sz="1000" dirty="0">
                <a:latin typeface="Arial" pitchFamily="34" charset="0"/>
                <a:cs typeface="Arial" pitchFamily="34" charset="0"/>
              </a:rPr>
              <a:t>1. Please refer to the DVLA for further information at </a:t>
            </a:r>
            <a:r>
              <a:rPr lang="en-GB" sz="1000" u="sng" dirty="0">
                <a:latin typeface="Arial" pitchFamily="34" charset="0"/>
                <a:cs typeface="Arial" pitchFamily="34" charset="0"/>
                <a:hlinkClick r:id="rId3"/>
              </a:rPr>
              <a:t>www.dft.gov.uk/dvla/medical/medical_advisory_information/medicaladvisory_meetings/pmembers_nervous_system.aspx</a:t>
            </a:r>
            <a:endParaRPr lang="en-GB" sz="1000" dirty="0">
              <a:latin typeface="Arial" pitchFamily="34" charset="0"/>
              <a:cs typeface="Arial" pitchFamily="34" charset="0"/>
            </a:endParaRPr>
          </a:p>
          <a:p>
            <a:pPr eaLnBrk="1" fontAlgn="auto" hangingPunct="1">
              <a:spcBef>
                <a:spcPts val="0"/>
              </a:spcBef>
              <a:spcAft>
                <a:spcPts val="0"/>
              </a:spcAft>
              <a:buFont typeface="Arial" pitchFamily="34" charset="0"/>
              <a:buNone/>
              <a:defRPr/>
            </a:pPr>
            <a:r>
              <a:rPr lang="en-GB" sz="1000" dirty="0">
                <a:latin typeface="Arial" pitchFamily="34" charset="0"/>
                <a:cs typeface="Arial" pitchFamily="34" charset="0"/>
              </a:rPr>
              <a:t>2. Please refer to ‘Health and Safety at Work etc Act 1974’ available at </a:t>
            </a:r>
            <a:r>
              <a:rPr lang="en-GB" sz="1000" dirty="0">
                <a:latin typeface="Arial" pitchFamily="34" charset="0"/>
                <a:cs typeface="Arial" pitchFamily="34" charset="0"/>
                <a:hlinkClick r:id="rId4"/>
              </a:rPr>
              <a:t>www.hse.gov.uk/legislation/hswa.htm</a:t>
            </a:r>
            <a:r>
              <a:rPr lang="en-GB" sz="1000" dirty="0">
                <a:latin typeface="Arial" pitchFamily="34" charset="0"/>
                <a:cs typeface="Arial" pitchFamily="34" charset="0"/>
              </a:rPr>
              <a:t> </a:t>
            </a:r>
          </a:p>
        </p:txBody>
      </p:sp>
      <p:sp>
        <p:nvSpPr>
          <p:cNvPr id="41988" name="Slide Number Placeholder 3">
            <a:extLst>
              <a:ext uri="{FF2B5EF4-FFF2-40B4-BE49-F238E27FC236}">
                <a16:creationId xmlns:a16="http://schemas.microsoft.com/office/drawing/2014/main" id="{B9D72B18-8E8F-4D32-ACBB-4E102497E20E}"/>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DE0E0DE-6917-4047-ADCE-38E29444356D}" type="slidenum">
              <a:rPr lang="en-GB" altLang="en-US">
                <a:latin typeface="Calibri" panose="020F0502020204030204" pitchFamily="34" charset="0"/>
              </a:rPr>
              <a:pPr eaLnBrk="1" hangingPunct="1"/>
              <a:t>13</a:t>
            </a:fld>
            <a:endParaRPr lang="en-GB" altLang="en-US">
              <a:latin typeface="Calibri" panose="020F0502020204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429A2B69-8129-4088-80DE-5C089AE96404}"/>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37B0875-F484-4889-A019-0B31C16BF5AD}" type="slidenum">
              <a:rPr lang="en-GB" altLang="en-US">
                <a:solidFill>
                  <a:srgbClr val="000000"/>
                </a:solidFill>
                <a:latin typeface="Calibri" panose="020F0502020204030204" pitchFamily="34" charset="0"/>
              </a:rPr>
              <a:pPr eaLnBrk="1" hangingPunct="1"/>
              <a:t>14</a:t>
            </a:fld>
            <a:endParaRPr lang="en-GB" altLang="en-US">
              <a:solidFill>
                <a:srgbClr val="000000"/>
              </a:solidFill>
              <a:latin typeface="Calibri" panose="020F0502020204030204" pitchFamily="34" charset="0"/>
            </a:endParaRPr>
          </a:p>
        </p:txBody>
      </p:sp>
      <p:sp>
        <p:nvSpPr>
          <p:cNvPr id="44035" name="Rectangle 2">
            <a:extLst>
              <a:ext uri="{FF2B5EF4-FFF2-40B4-BE49-F238E27FC236}">
                <a16:creationId xmlns:a16="http://schemas.microsoft.com/office/drawing/2014/main" id="{C3A3AD8C-25D9-442D-AC7C-87525E7D25A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a:extLst>
              <a:ext uri="{FF2B5EF4-FFF2-40B4-BE49-F238E27FC236}">
                <a16:creationId xmlns:a16="http://schemas.microsoft.com/office/drawing/2014/main" id="{D616487C-555E-4B58-AB04-4127A2435CCA}"/>
              </a:ext>
            </a:extLst>
          </p:cNvPr>
          <p:cNvSpPr>
            <a:spLocks noGrp="1" noChangeArrowheads="1"/>
          </p:cNvSpPr>
          <p:nvPr>
            <p:ph type="body" idx="1"/>
          </p:nvPr>
        </p:nvSpPr>
        <p:spPr bwMode="auto">
          <a:xfrm>
            <a:off x="333375" y="4538663"/>
            <a:ext cx="6191250" cy="47037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z="900" b="1">
                <a:latin typeface="Arial" panose="020B0604020202020204" pitchFamily="34" charset="0"/>
                <a:cs typeface="Arial" panose="020B0604020202020204" pitchFamily="34" charset="0"/>
              </a:rPr>
              <a:t>NOTES FOR PRESENTERS: </a:t>
            </a:r>
          </a:p>
          <a:p>
            <a:pPr eaLnBrk="1" hangingPunct="1">
              <a:spcBef>
                <a:spcPct val="0"/>
              </a:spcBef>
            </a:pPr>
            <a:r>
              <a:rPr lang="en-GB" altLang="en-US" sz="900">
                <a:latin typeface="Arial" panose="020B0604020202020204" pitchFamily="34" charset="0"/>
                <a:cs typeface="Arial" panose="020B0604020202020204" pitchFamily="34" charset="0"/>
              </a:rPr>
              <a:t>NICE has found that implementing this guideline is likely to result in a significant change to the current diagnostic pathway for TLoC in the NHS and may result in significant additional costs and savings across the clinical pathway. Because of the huge variations in the management of TLoC, it is difficult to establish a baseline for current activity and therefore to predict likely future activity as a result of implementing the guidance. Recommendations likely to have the most significant resource impact were identified by the Guideline Development Group and are given below:</a:t>
            </a:r>
          </a:p>
          <a:p>
            <a:pPr eaLnBrk="1" hangingPunct="1">
              <a:spcBef>
                <a:spcPct val="0"/>
              </a:spcBef>
              <a:buFontTx/>
              <a:buChar char="•"/>
            </a:pPr>
            <a:r>
              <a:rPr lang="en-US" altLang="en-US" sz="900">
                <a:latin typeface="Arial" panose="020B0604020202020204" pitchFamily="34" charset="0"/>
                <a:cs typeface="Arial" panose="020B0604020202020204" pitchFamily="34" charset="0"/>
              </a:rPr>
              <a:t> Recommendation 1.1.2.2 – Record a 12-lead electrocardiogram (ECG) using automated interpretation. Treat as a red flag (see recommendation 1.1.4.2) if any of the following abnormalities are reported on the ECG printout: conduction abnormality (for example, complete right or left bundle branch block or any degree of heart block), evidence of a long or short QT interval, </a:t>
            </a:r>
            <a:r>
              <a:rPr lang="en-US" altLang="en-US" sz="900" b="1">
                <a:latin typeface="Arial" panose="020B0604020202020204" pitchFamily="34" charset="0"/>
                <a:cs typeface="Arial" panose="020B0604020202020204" pitchFamily="34" charset="0"/>
              </a:rPr>
              <a:t>or </a:t>
            </a:r>
            <a:r>
              <a:rPr lang="en-US" altLang="en-US" sz="900">
                <a:latin typeface="Arial" panose="020B0604020202020204" pitchFamily="34" charset="0"/>
                <a:cs typeface="Arial" panose="020B0604020202020204" pitchFamily="34" charset="0"/>
              </a:rPr>
              <a:t>any ST segment or T wave abnormalities.</a:t>
            </a:r>
            <a:endParaRPr lang="en-GB" altLang="en-US" sz="900">
              <a:latin typeface="Arial" panose="020B0604020202020204" pitchFamily="34" charset="0"/>
              <a:cs typeface="Arial" panose="020B0604020202020204" pitchFamily="34" charset="0"/>
            </a:endParaRPr>
          </a:p>
          <a:p>
            <a:pPr eaLnBrk="1" hangingPunct="1">
              <a:spcBef>
                <a:spcPct val="0"/>
              </a:spcBef>
              <a:buFontTx/>
              <a:buChar char="•"/>
            </a:pPr>
            <a:r>
              <a:rPr lang="en-US" altLang="en-US" sz="900">
                <a:latin typeface="Arial" panose="020B0604020202020204" pitchFamily="34" charset="0"/>
                <a:cs typeface="Arial" panose="020B0604020202020204" pitchFamily="34" charset="0"/>
              </a:rPr>
              <a:t> Recommendation 1.1.4.2 – </a:t>
            </a:r>
            <a:r>
              <a:rPr lang="en-GB" altLang="en-US" sz="900">
                <a:latin typeface="Times New Roman" panose="02020603050405020304" pitchFamily="18" charset="0"/>
                <a:cs typeface="Times New Roman" panose="02020603050405020304" pitchFamily="18" charset="0"/>
              </a:rPr>
              <a:t>Refer urgently for cardiovascular assessment, with the referral reviewed and prioritised by an appropriate specialist within 24 hours</a:t>
            </a:r>
            <a:r>
              <a:rPr lang="en-US" altLang="en-US" sz="900">
                <a:latin typeface="Arial" panose="020B0604020202020204" pitchFamily="34" charset="0"/>
                <a:cs typeface="Arial" panose="020B0604020202020204" pitchFamily="34" charset="0"/>
              </a:rPr>
              <a:t>, anyone with TLoC who also has any of the following. An ECG abnormality (see recommendations 1.1.2.2 and 1.1.2.3). Heart failure (history or physical signs). TLoC during exertion. Family history of sudden cardiac death in people aged younger than 40 years and/or an inherited cardiac condition. New or unexplained breathlessness. A heart murmur.</a:t>
            </a:r>
            <a:endParaRPr lang="en-GB" altLang="en-US" sz="900">
              <a:latin typeface="Arial" panose="020B0604020202020204" pitchFamily="34" charset="0"/>
              <a:cs typeface="Arial" panose="020B0604020202020204" pitchFamily="34" charset="0"/>
            </a:endParaRPr>
          </a:p>
          <a:p>
            <a:pPr eaLnBrk="1" hangingPunct="1">
              <a:spcBef>
                <a:spcPct val="0"/>
              </a:spcBef>
            </a:pPr>
            <a:r>
              <a:rPr lang="en-GB" altLang="en-US" sz="900">
                <a:latin typeface="Arial" panose="020B0604020202020204" pitchFamily="34" charset="0"/>
                <a:cs typeface="Arial" panose="020B0604020202020204" pitchFamily="34" charset="0"/>
              </a:rPr>
              <a:t>Consider referring within 24 hours for cardiovascular assessment, as above, anyone aged older than 65 years who has experienced TLoC without prodromal symptoms.</a:t>
            </a:r>
          </a:p>
          <a:p>
            <a:pPr eaLnBrk="1" hangingPunct="1">
              <a:spcBef>
                <a:spcPct val="0"/>
              </a:spcBef>
              <a:buFontTx/>
              <a:buChar char="•"/>
            </a:pPr>
            <a:r>
              <a:rPr lang="en-US" altLang="en-US" sz="900">
                <a:latin typeface="Arial" panose="020B0604020202020204" pitchFamily="34" charset="0"/>
                <a:cs typeface="Arial" panose="020B0604020202020204" pitchFamily="34" charset="0"/>
              </a:rPr>
              <a:t> Recommendation 1.3.2.4 (extract) – For people who have: </a:t>
            </a:r>
            <a:r>
              <a:rPr lang="en-US" altLang="en-US" sz="900" b="1">
                <a:latin typeface="Arial" panose="020B0604020202020204" pitchFamily="34" charset="0"/>
                <a:cs typeface="Arial" panose="020B0604020202020204" pitchFamily="34" charset="0"/>
              </a:rPr>
              <a:t>TLoC at least several times a week</a:t>
            </a:r>
            <a:r>
              <a:rPr lang="en-US" altLang="en-US" sz="900">
                <a:latin typeface="Arial" panose="020B0604020202020204" pitchFamily="34" charset="0"/>
                <a:cs typeface="Arial" panose="020B0604020202020204" pitchFamily="34" charset="0"/>
              </a:rPr>
              <a:t>, offer Holter monitoring (up to 48 hours if necessary). If no further TLoC occurs during the monitoring period, offer an external event recorder that provides continuous recording with the facility for the patient to indicate when a symptomatic event has occurred. </a:t>
            </a:r>
            <a:r>
              <a:rPr lang="en-US" altLang="en-US" sz="900" b="1">
                <a:latin typeface="Arial" panose="020B0604020202020204" pitchFamily="34" charset="0"/>
                <a:cs typeface="Arial" panose="020B0604020202020204" pitchFamily="34" charset="0"/>
              </a:rPr>
              <a:t>TLoC every 1–2 weeks</a:t>
            </a:r>
            <a:r>
              <a:rPr lang="en-US" altLang="en-US" sz="900">
                <a:latin typeface="Arial" panose="020B0604020202020204" pitchFamily="34" charset="0"/>
                <a:cs typeface="Arial" panose="020B0604020202020204" pitchFamily="34" charset="0"/>
              </a:rPr>
              <a:t>, offer an external event recorder. If the person experiences further TLoC outside the period of external event recording, offer an implantable event recorder. </a:t>
            </a:r>
            <a:r>
              <a:rPr lang="en-US" altLang="en-US" sz="900" b="1">
                <a:latin typeface="Arial" panose="020B0604020202020204" pitchFamily="34" charset="0"/>
                <a:cs typeface="Arial" panose="020B0604020202020204" pitchFamily="34" charset="0"/>
              </a:rPr>
              <a:t>TLoC infrequently (less than once every 2 weeks)</a:t>
            </a:r>
            <a:r>
              <a:rPr lang="en-US" altLang="en-US" sz="900">
                <a:latin typeface="Arial" panose="020B0604020202020204" pitchFamily="34" charset="0"/>
                <a:cs typeface="Arial" panose="020B0604020202020204" pitchFamily="34" charset="0"/>
              </a:rPr>
              <a:t>, offer an implantable event recorder. A Holter monitor should not usually be offered unless there is evidence of a conduction abnormality on the 12-lead ECG.</a:t>
            </a:r>
            <a:endParaRPr lang="en-GB" altLang="en-US" sz="900">
              <a:latin typeface="Arial" panose="020B0604020202020204" pitchFamily="34" charset="0"/>
              <a:cs typeface="Arial" panose="020B0604020202020204" pitchFamily="34" charset="0"/>
            </a:endParaRPr>
          </a:p>
          <a:p>
            <a:pPr eaLnBrk="1" hangingPunct="1">
              <a:spcBef>
                <a:spcPts val="600"/>
              </a:spcBef>
            </a:pPr>
            <a:r>
              <a:rPr lang="en-GB" altLang="en-US" sz="900" b="1">
                <a:latin typeface="Arial" panose="020B0604020202020204" pitchFamily="34" charset="0"/>
                <a:cs typeface="Arial" panose="020B0604020202020204" pitchFamily="34" charset="0"/>
              </a:rPr>
              <a:t>Potential costs: </a:t>
            </a:r>
            <a:r>
              <a:rPr lang="en-GB" altLang="en-US" sz="900">
                <a:latin typeface="Arial" panose="020B0604020202020204" pitchFamily="34" charset="0"/>
                <a:cs typeface="Arial" panose="020B0604020202020204" pitchFamily="34" charset="0"/>
              </a:rPr>
              <a:t>Although an ECG is an inexpensive test, the high incidence of TLoC means that many more will be performed. There may be in an increase in referrals for specialist cardiovascular assessment within 24 hours for patients meeting the guideline criteria. Based on expert clinical opinion, there is likely to be a significant increase in the use of implantable event recorders (at present, a high proportion of patients in the UK with a suspected cardiac arrhythmia only get external event recorders even though this may not be the most appropriate device to use). </a:t>
            </a:r>
          </a:p>
          <a:p>
            <a:pPr eaLnBrk="1" hangingPunct="1">
              <a:spcBef>
                <a:spcPts val="600"/>
              </a:spcBef>
            </a:pPr>
            <a:r>
              <a:rPr lang="en-GB" altLang="en-US" sz="900" b="1">
                <a:latin typeface="Arial" panose="020B0604020202020204" pitchFamily="34" charset="0"/>
                <a:cs typeface="Arial" panose="020B0604020202020204" pitchFamily="34" charset="0"/>
              </a:rPr>
              <a:t>Potential savings: </a:t>
            </a:r>
            <a:r>
              <a:rPr lang="en-GB" altLang="en-US" sz="900">
                <a:latin typeface="Arial" panose="020B0604020202020204" pitchFamily="34" charset="0"/>
                <a:cs typeface="Arial" panose="020B0604020202020204" pitchFamily="34" charset="0"/>
              </a:rPr>
              <a:t>Significant savings may occur as a result of the more robust diagnosis and management procedures for TLoC recommended in the guidance. Savings may arise out of fewer hospital admissions, reductions in inappropriate referrals and tests and reduced risk of misdiagnosis, particularly epilepsy. </a:t>
            </a:r>
            <a:endParaRPr lang="en-GB" altLang="en-US" sz="900" b="1">
              <a:latin typeface="Arial" panose="020B0604020202020204" pitchFamily="34" charset="0"/>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3C50AF07-69F3-46ED-908E-9920B17224FF}"/>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C9387E0-6EF3-4823-8EBA-918C6DEAB129}" type="slidenum">
              <a:rPr lang="en-GB" altLang="en-US">
                <a:solidFill>
                  <a:srgbClr val="000000"/>
                </a:solidFill>
                <a:latin typeface="Calibri" panose="020F0502020204030204" pitchFamily="34" charset="0"/>
              </a:rPr>
              <a:pPr eaLnBrk="1" hangingPunct="1"/>
              <a:t>15</a:t>
            </a:fld>
            <a:endParaRPr lang="en-GB" altLang="en-US">
              <a:solidFill>
                <a:srgbClr val="000000"/>
              </a:solidFill>
              <a:latin typeface="Calibri" panose="020F0502020204030204" pitchFamily="34" charset="0"/>
            </a:endParaRPr>
          </a:p>
        </p:txBody>
      </p:sp>
      <p:sp>
        <p:nvSpPr>
          <p:cNvPr id="45059" name="Rectangle 2">
            <a:extLst>
              <a:ext uri="{FF2B5EF4-FFF2-40B4-BE49-F238E27FC236}">
                <a16:creationId xmlns:a16="http://schemas.microsoft.com/office/drawing/2014/main" id="{4339758F-1D2A-48FF-AC1C-BED7ABF259E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0" name="Rectangle 3">
            <a:extLst>
              <a:ext uri="{FF2B5EF4-FFF2-40B4-BE49-F238E27FC236}">
                <a16:creationId xmlns:a16="http://schemas.microsoft.com/office/drawing/2014/main" id="{3319C8AD-EFB0-45CA-B8E0-543BCC740020}"/>
              </a:ext>
            </a:extLst>
          </p:cNvPr>
          <p:cNvSpPr>
            <a:spLocks noGrp="1" noChangeArrowheads="1"/>
          </p:cNvSpPr>
          <p:nvPr>
            <p:ph type="body" idx="1"/>
          </p:nvPr>
        </p:nvSpPr>
        <p:spPr bwMode="auto">
          <a:xfrm>
            <a:off x="457200" y="4538663"/>
            <a:ext cx="5943600" cy="4702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z="1000" b="1">
                <a:latin typeface="Arial" panose="020B0604020202020204" pitchFamily="34" charset="0"/>
                <a:cs typeface="Arial" panose="020B0604020202020204" pitchFamily="34" charset="0"/>
              </a:rPr>
              <a:t>NOTES FOR PRESENTERS:</a:t>
            </a:r>
          </a:p>
          <a:p>
            <a:pPr eaLnBrk="1" hangingPunct="1">
              <a:spcBef>
                <a:spcPct val="0"/>
              </a:spcBef>
            </a:pPr>
            <a:r>
              <a:rPr lang="en-GB" altLang="en-US" sz="1000">
                <a:latin typeface="Arial" panose="020B0604020202020204" pitchFamily="34" charset="0"/>
                <a:cs typeface="Arial" panose="020B0604020202020204" pitchFamily="34" charset="0"/>
              </a:rPr>
              <a:t>These questions are suggestions that have been developed to help provide a prompt for a discussion at the end of your presentation – please edit and adapt these to suit your local situation.</a:t>
            </a:r>
          </a:p>
          <a:p>
            <a:pPr eaLnBrk="1" hangingPunct="1">
              <a:spcBef>
                <a:spcPct val="0"/>
              </a:spcBef>
            </a:pPr>
            <a:r>
              <a:rPr lang="en-GB" altLang="en-US" sz="1000" b="1">
                <a:latin typeface="Arial" panose="020B0604020202020204" pitchFamily="34" charset="0"/>
                <a:cs typeface="Arial" panose="020B0604020202020204" pitchFamily="34" charset="0"/>
              </a:rPr>
              <a:t>Further possible questions</a:t>
            </a:r>
          </a:p>
          <a:p>
            <a:pPr eaLnBrk="1" hangingPunct="1">
              <a:spcBef>
                <a:spcPct val="0"/>
              </a:spcBef>
            </a:pPr>
            <a:r>
              <a:rPr lang="en-GB" altLang="en-US" sz="1000">
                <a:latin typeface="Arial" panose="020B0604020202020204" pitchFamily="34" charset="0"/>
                <a:cs typeface="Arial" panose="020B0604020202020204" pitchFamily="34" charset="0"/>
              </a:rPr>
              <a:t>Do we provide the recommended diagnostic tests? If not where does?</a:t>
            </a:r>
          </a:p>
          <a:p>
            <a:pPr eaLnBrk="1" hangingPunct="1">
              <a:spcBef>
                <a:spcPct val="0"/>
              </a:spcBef>
            </a:pPr>
            <a:endParaRPr lang="en-GB" altLang="en-US" sz="1000" b="1">
              <a:latin typeface="Arial" panose="020B0604020202020204" pitchFamily="34" charset="0"/>
              <a:cs typeface="Arial" panose="020B0604020202020204" pitchFamily="34" charset="0"/>
            </a:endParaRPr>
          </a:p>
          <a:p>
            <a:pPr eaLnBrk="1" hangingPunct="1">
              <a:spcBef>
                <a:spcPct val="0"/>
              </a:spcBef>
            </a:pPr>
            <a:endParaRPr lang="en-GB" altLang="en-US" sz="1000" b="1">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3AB8FFDF-1A89-4959-BB52-AEDBC3FF17B0}"/>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368D74-073A-4EC6-A408-EF2DDD299E27}" type="slidenum">
              <a:rPr lang="en-GB" altLang="en-US">
                <a:solidFill>
                  <a:srgbClr val="000000"/>
                </a:solidFill>
                <a:latin typeface="Calibri" panose="020F0502020204030204" pitchFamily="34" charset="0"/>
              </a:rPr>
              <a:pPr eaLnBrk="1" hangingPunct="1"/>
              <a:t>16</a:t>
            </a:fld>
            <a:endParaRPr lang="en-GB" altLang="en-US">
              <a:solidFill>
                <a:srgbClr val="000000"/>
              </a:solidFill>
              <a:latin typeface="Calibri" panose="020F0502020204030204" pitchFamily="34" charset="0"/>
            </a:endParaRPr>
          </a:p>
        </p:txBody>
      </p:sp>
      <p:sp>
        <p:nvSpPr>
          <p:cNvPr id="46083" name="Rectangle 2">
            <a:extLst>
              <a:ext uri="{FF2B5EF4-FFF2-40B4-BE49-F238E27FC236}">
                <a16:creationId xmlns:a16="http://schemas.microsoft.com/office/drawing/2014/main" id="{10F631D4-56EC-4F08-B072-1076DB1745A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6" name="Rectangle 3">
            <a:extLst>
              <a:ext uri="{FF2B5EF4-FFF2-40B4-BE49-F238E27FC236}">
                <a16:creationId xmlns:a16="http://schemas.microsoft.com/office/drawing/2014/main" id="{74775A74-3CEF-4241-BFCE-599D4962E9CA}"/>
              </a:ext>
            </a:extLst>
          </p:cNvPr>
          <p:cNvSpPr>
            <a:spLocks noGrp="1" noChangeArrowheads="1"/>
          </p:cNvSpPr>
          <p:nvPr>
            <p:ph type="body" idx="1"/>
          </p:nvPr>
        </p:nvSpPr>
        <p:spPr>
          <a:xfrm>
            <a:off x="685800" y="4538663"/>
            <a:ext cx="5486400" cy="4598987"/>
          </a:xfrm>
          <a:ln/>
        </p:spPr>
        <p:txBody>
          <a:bodyPr/>
          <a:lstStyle/>
          <a:p>
            <a:pPr eaLnBrk="1" fontAlgn="auto" hangingPunct="1">
              <a:spcBef>
                <a:spcPts val="0"/>
              </a:spcBef>
              <a:spcAft>
                <a:spcPts val="0"/>
              </a:spcAft>
              <a:defRPr/>
            </a:pPr>
            <a:r>
              <a:rPr lang="en-GB" sz="1000" b="1" dirty="0">
                <a:latin typeface="Arial" pitchFamily="34" charset="0"/>
                <a:cs typeface="Arial" pitchFamily="34" charset="0"/>
              </a:rPr>
              <a:t>NOTES FOR PRESENTERS: </a:t>
            </a:r>
          </a:p>
          <a:p>
            <a:pPr eaLnBrk="1" fontAlgn="auto" hangingPunct="1">
              <a:spcBef>
                <a:spcPts val="0"/>
              </a:spcBef>
              <a:spcAft>
                <a:spcPts val="0"/>
              </a:spcAft>
              <a:defRPr/>
            </a:pPr>
            <a:r>
              <a:rPr lang="en-GB" sz="1000" dirty="0">
                <a:latin typeface="Arial" pitchFamily="34" charset="0"/>
                <a:cs typeface="Arial" pitchFamily="34" charset="0"/>
              </a:rPr>
              <a:t>You can download the guidance documents from the NICE website.</a:t>
            </a:r>
          </a:p>
          <a:p>
            <a:pPr indent="-108000" eaLnBrk="1" fontAlgn="auto" hangingPunct="1">
              <a:spcBef>
                <a:spcPts val="0"/>
              </a:spcBef>
              <a:spcAft>
                <a:spcPts val="0"/>
              </a:spcAft>
              <a:buFontTx/>
              <a:buChar char="•"/>
              <a:defRPr/>
            </a:pPr>
            <a:r>
              <a:rPr lang="en-GB" sz="1000" dirty="0">
                <a:latin typeface="Arial" pitchFamily="34" charset="0"/>
                <a:cs typeface="Arial" pitchFamily="34" charset="0"/>
              </a:rPr>
              <a:t>The NICE guideline – all the recommendations.</a:t>
            </a:r>
          </a:p>
          <a:p>
            <a:pPr indent="-108000" eaLnBrk="1" fontAlgn="auto" hangingPunct="1">
              <a:spcBef>
                <a:spcPts val="0"/>
              </a:spcBef>
              <a:spcAft>
                <a:spcPts val="0"/>
              </a:spcAft>
              <a:buFontTx/>
              <a:buChar char="•"/>
              <a:defRPr/>
            </a:pPr>
            <a:r>
              <a:rPr lang="en-GB" sz="1000" dirty="0">
                <a:latin typeface="Arial" pitchFamily="34" charset="0"/>
                <a:cs typeface="Arial" pitchFamily="34" charset="0"/>
              </a:rPr>
              <a:t>A quick reference guide – a summary of the recommendations for healthcare professionals.</a:t>
            </a:r>
          </a:p>
          <a:p>
            <a:pPr indent="-108000" eaLnBrk="1" fontAlgn="auto" hangingPunct="1">
              <a:spcBef>
                <a:spcPts val="0"/>
              </a:spcBef>
              <a:spcAft>
                <a:spcPts val="0"/>
              </a:spcAft>
              <a:buFontTx/>
              <a:buChar char="•"/>
              <a:defRPr/>
            </a:pPr>
            <a:r>
              <a:rPr lang="en-GB" sz="1000" dirty="0">
                <a:latin typeface="Arial" pitchFamily="34" charset="0"/>
                <a:cs typeface="Arial" pitchFamily="34" charset="0"/>
              </a:rPr>
              <a:t>‘Understanding NICE guidance’ – information for patients and carers.</a:t>
            </a:r>
          </a:p>
          <a:p>
            <a:pPr indent="-108000" eaLnBrk="1" fontAlgn="auto" hangingPunct="1">
              <a:spcBef>
                <a:spcPts val="0"/>
              </a:spcBef>
              <a:spcAft>
                <a:spcPts val="0"/>
              </a:spcAft>
              <a:buFontTx/>
              <a:buChar char="•"/>
              <a:defRPr/>
            </a:pPr>
            <a:r>
              <a:rPr lang="en-GB" sz="1000" dirty="0">
                <a:latin typeface="Arial" pitchFamily="34" charset="0"/>
                <a:cs typeface="Arial" pitchFamily="34" charset="0"/>
              </a:rPr>
              <a:t>The full guideline – all the recommendations, details of how they were developed, and reviews of the evidence they were based on.</a:t>
            </a:r>
          </a:p>
          <a:p>
            <a:pPr eaLnBrk="1" fontAlgn="auto" hangingPunct="1">
              <a:spcBef>
                <a:spcPts val="0"/>
              </a:spcBef>
              <a:spcAft>
                <a:spcPts val="0"/>
              </a:spcAft>
              <a:defRPr/>
            </a:pPr>
            <a:endParaRPr lang="en-GB" sz="1000" dirty="0">
              <a:latin typeface="Arial" pitchFamily="34" charset="0"/>
              <a:cs typeface="Arial" pitchFamily="34" charset="0"/>
            </a:endParaRPr>
          </a:p>
          <a:p>
            <a:pPr eaLnBrk="1" fontAlgn="auto" hangingPunct="1">
              <a:spcBef>
                <a:spcPts val="0"/>
              </a:spcBef>
              <a:spcAft>
                <a:spcPts val="0"/>
              </a:spcAft>
              <a:defRPr/>
            </a:pPr>
            <a:r>
              <a:rPr lang="en-GB" sz="1000" dirty="0">
                <a:latin typeface="Arial" pitchFamily="34" charset="0"/>
                <a:cs typeface="Arial" pitchFamily="34" charset="0"/>
              </a:rPr>
              <a:t>NICE has developed tools to help organisations implement this guideline, which can be found on the NICE website. </a:t>
            </a:r>
          </a:p>
          <a:p>
            <a:pPr indent="-108000" eaLnBrk="1" fontAlgn="auto" hangingPunct="1">
              <a:spcBef>
                <a:spcPts val="0"/>
              </a:spcBef>
              <a:spcAft>
                <a:spcPts val="0"/>
              </a:spcAft>
              <a:buFontTx/>
              <a:buChar char="•"/>
              <a:tabLst>
                <a:tab pos="108000" algn="l"/>
              </a:tabLst>
              <a:defRPr/>
            </a:pPr>
            <a:r>
              <a:rPr lang="en-GB" sz="1000" dirty="0">
                <a:latin typeface="Arial" pitchFamily="34" charset="0"/>
                <a:cs typeface="Arial" pitchFamily="34" charset="0"/>
              </a:rPr>
              <a:t>Podcast - visit http://www.nice.org.uk/newsroom/podcasts/index.jsp or www.nice.org.uk/guidance/CG109 for the link to access a podcast with John Pawelec, paramedic clinical tutor with Yorkshire ambulance service</a:t>
            </a:r>
          </a:p>
          <a:p>
            <a:pPr indent="-108000" eaLnBrk="1" fontAlgn="auto" hangingPunct="1">
              <a:spcBef>
                <a:spcPts val="0"/>
              </a:spcBef>
              <a:spcAft>
                <a:spcPts val="0"/>
              </a:spcAft>
              <a:buFontTx/>
              <a:buChar char="•"/>
              <a:tabLst>
                <a:tab pos="108000" algn="l"/>
              </a:tabLst>
              <a:defRPr/>
            </a:pPr>
            <a:r>
              <a:rPr lang="en-GB" sz="1000" dirty="0">
                <a:latin typeface="Arial" pitchFamily="34" charset="0"/>
                <a:cs typeface="Arial" pitchFamily="34" charset="0"/>
              </a:rPr>
              <a:t>Costing statement – details of the likely costs and savings when the cost impact of the guideline is not considered to be significant.</a:t>
            </a:r>
          </a:p>
          <a:p>
            <a:pPr indent="-108000" eaLnBrk="1" fontAlgn="auto" hangingPunct="1">
              <a:spcBef>
                <a:spcPts val="0"/>
              </a:spcBef>
              <a:spcAft>
                <a:spcPts val="0"/>
              </a:spcAft>
              <a:buFontTx/>
              <a:buChar char="•"/>
              <a:tabLst>
                <a:tab pos="108000" algn="l"/>
              </a:tabLst>
              <a:defRPr/>
            </a:pPr>
            <a:r>
              <a:rPr lang="en-GB" sz="1000" dirty="0">
                <a:latin typeface="Arial" pitchFamily="34" charset="0"/>
                <a:cs typeface="Arial" pitchFamily="34" charset="0"/>
              </a:rPr>
              <a:t>Audit support – for monitoring local practice. </a:t>
            </a:r>
          </a:p>
          <a:p>
            <a:pPr indent="-108000" eaLnBrk="1" fontAlgn="auto" hangingPunct="1">
              <a:spcBef>
                <a:spcPts val="0"/>
              </a:spcBef>
              <a:spcAft>
                <a:spcPts val="0"/>
              </a:spcAft>
              <a:buFontTx/>
              <a:buChar char="•"/>
              <a:tabLst>
                <a:tab pos="108000" algn="l"/>
              </a:tabLst>
              <a:defRPr/>
            </a:pPr>
            <a:r>
              <a:rPr lang="en-GB" sz="1000" dirty="0">
                <a:latin typeface="Arial" pitchFamily="34" charset="0"/>
                <a:cs typeface="Arial" pitchFamily="34" charset="0"/>
              </a:rPr>
              <a:t>Baseline assessment tool - the document can help you identify which areas of practice may need more support, decide on clinical audit topics and prioritise implementation activities.</a:t>
            </a:r>
          </a:p>
          <a:p>
            <a:pPr indent="-108000" eaLnBrk="1" fontAlgn="auto" hangingPunct="1">
              <a:spcBef>
                <a:spcPts val="0"/>
              </a:spcBef>
              <a:spcAft>
                <a:spcPts val="0"/>
              </a:spcAft>
              <a:buFontTx/>
              <a:buChar char="•"/>
              <a:tabLst>
                <a:tab pos="108000" algn="l"/>
              </a:tabLst>
              <a:defRPr/>
            </a:pPr>
            <a:r>
              <a:rPr lang="en-GB" sz="1000" dirty="0">
                <a:latin typeface="Arial" pitchFamily="34" charset="0"/>
                <a:cs typeface="Arial" pitchFamily="34" charset="0"/>
              </a:rPr>
              <a:t>Guide to resources – to signpost healthcare professionals, patients, families and carers to online resources that will help implement the recommendations in this guideline.</a:t>
            </a:r>
          </a:p>
          <a:p>
            <a:pPr indent="-108000" eaLnBrk="1" fontAlgn="auto" hangingPunct="1">
              <a:spcBef>
                <a:spcPts val="0"/>
              </a:spcBef>
              <a:spcAft>
                <a:spcPts val="0"/>
              </a:spcAft>
              <a:buFontTx/>
              <a:buChar char="•"/>
              <a:tabLst>
                <a:tab pos="108000" algn="l"/>
              </a:tabLst>
              <a:defRPr/>
            </a:pPr>
            <a:r>
              <a:rPr lang="en-GB" sz="1000" dirty="0">
                <a:latin typeface="Arial" pitchFamily="34" charset="0"/>
                <a:cs typeface="Arial" pitchFamily="34" charset="0"/>
              </a:rPr>
              <a:t>PowerPoint presentation for ambulance services – this presentation highlights the key messages from the guideline that relate to the work of the ambulance service.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1D85CF6D-6927-4A3B-9C6A-999D4EE973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9DE8582E-5DE9-4269-8207-20EB078AEE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z="1000" b="1">
                <a:latin typeface="Arial" panose="020B0604020202020204" pitchFamily="34" charset="0"/>
                <a:cs typeface="Arial" panose="020B0604020202020204" pitchFamily="34" charset="0"/>
              </a:rPr>
              <a:t>NOTES FOR PRESENTERS: </a:t>
            </a:r>
          </a:p>
          <a:p>
            <a:pPr eaLnBrk="1" hangingPunct="1">
              <a:spcBef>
                <a:spcPct val="0"/>
              </a:spcBef>
            </a:pPr>
            <a:r>
              <a:rPr lang="en-GB" altLang="en-US" sz="1000">
                <a:latin typeface="Arial" panose="020B0604020202020204" pitchFamily="34" charset="0"/>
                <a:cs typeface="Arial" panose="020B0604020202020204" pitchFamily="34" charset="0"/>
              </a:rPr>
              <a:t>STARS (syncope trust and reflex anoxic seizures) is a charity which aims to ensure that anyone presenting with unexplained loss of consciousness receives the correct diagnosis, the appropriate treatment, informed support and sign posting to the appropriate medical professional. They achieve this through multiple resources aimed at patients, families, carers and healthcare professionals. Phone: 01789 450 564</a:t>
            </a:r>
          </a:p>
          <a:p>
            <a:pPr eaLnBrk="1" hangingPunct="1">
              <a:spcBef>
                <a:spcPct val="0"/>
              </a:spcBef>
            </a:pPr>
            <a:endParaRPr lang="en-GB" altLang="en-US" sz="1000">
              <a:latin typeface="Arial" panose="020B0604020202020204" pitchFamily="34" charset="0"/>
              <a:cs typeface="Arial" panose="020B0604020202020204" pitchFamily="34" charset="0"/>
            </a:endParaRPr>
          </a:p>
          <a:p>
            <a:r>
              <a:rPr lang="en-GB" altLang="en-US" sz="1000">
                <a:latin typeface="Arial" panose="020B0604020202020204" pitchFamily="34" charset="0"/>
                <a:cs typeface="Arial" panose="020B0604020202020204" pitchFamily="34" charset="0"/>
              </a:rPr>
              <a:t>CRY (cardiac risk on the young) is a charity which aims to raise awareness of conditions that can lead to Sudden Cardiac Death (SCD); Sudden Death Syndrome (SDS, SADS). Phone: 01737 363 222</a:t>
            </a:r>
          </a:p>
          <a:p>
            <a:endParaRPr lang="en-GB" altLang="en-US" sz="1000">
              <a:latin typeface="Arial" panose="020B0604020202020204" pitchFamily="34" charset="0"/>
              <a:cs typeface="Arial" panose="020B0604020202020204" pitchFamily="34" charset="0"/>
            </a:endParaRPr>
          </a:p>
          <a:p>
            <a:r>
              <a:rPr lang="en-GB" altLang="en-US" sz="1000">
                <a:latin typeface="Arial" panose="020B0604020202020204" pitchFamily="34" charset="0"/>
                <a:cs typeface="Arial" panose="020B0604020202020204" pitchFamily="34" charset="0"/>
              </a:rPr>
              <a:t>NICE is not responsible for the quality or accuracy of any information or advice provided by these organisations.</a:t>
            </a:r>
          </a:p>
          <a:p>
            <a:pPr eaLnBrk="1" hangingPunct="1">
              <a:spcBef>
                <a:spcPct val="0"/>
              </a:spcBef>
            </a:pPr>
            <a:endParaRPr lang="en-GB" altLang="en-US" sz="1000">
              <a:latin typeface="Arial" panose="020B0604020202020204" pitchFamily="34" charset="0"/>
              <a:cs typeface="Arial" panose="020B0604020202020204" pitchFamily="34" charset="0"/>
            </a:endParaRPr>
          </a:p>
        </p:txBody>
      </p:sp>
      <p:sp>
        <p:nvSpPr>
          <p:cNvPr id="47108" name="Slide Number Placeholder 3">
            <a:extLst>
              <a:ext uri="{FF2B5EF4-FFF2-40B4-BE49-F238E27FC236}">
                <a16:creationId xmlns:a16="http://schemas.microsoft.com/office/drawing/2014/main" id="{0CF39934-83A5-4751-9629-458776299B7C}"/>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58F26D-056B-4FDD-8EEC-4ED8D4F0688B}" type="slidenum">
              <a:rPr lang="en-GB" altLang="en-US">
                <a:latin typeface="Calibri" panose="020F0502020204030204" pitchFamily="34" charset="0"/>
              </a:rPr>
              <a:pPr eaLnBrk="1" hangingPunct="1"/>
              <a:t>17</a:t>
            </a:fld>
            <a:endParaRPr lang="en-GB" altLang="en-US">
              <a:latin typeface="Calibri" panose="020F0502020204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632DB871-076B-410A-974D-7E268BE47F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F7EAA082-94BC-4754-8947-1046149C7C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8132" name="Slide Number Placeholder 3">
            <a:extLst>
              <a:ext uri="{FF2B5EF4-FFF2-40B4-BE49-F238E27FC236}">
                <a16:creationId xmlns:a16="http://schemas.microsoft.com/office/drawing/2014/main" id="{832D4F81-3305-405E-8713-2B695A223728}"/>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8D3D704-DA54-4C8A-BCB8-F6CD20580864}" type="slidenum">
              <a:rPr lang="en-GB" altLang="en-US">
                <a:latin typeface="Calibri" panose="020F0502020204030204" pitchFamily="34" charset="0"/>
              </a:rPr>
              <a:pPr eaLnBrk="1" hangingPunct="1"/>
              <a:t>18</a:t>
            </a:fld>
            <a:endParaRPr lang="en-GB" altLang="en-US">
              <a:latin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6E207150-8F3E-4D8E-A446-D25E5E304C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D677C186-474F-4078-9F6F-765BAFE74492}"/>
              </a:ext>
            </a:extLst>
          </p:cNvPr>
          <p:cNvSpPr>
            <a:spLocks noGrp="1"/>
          </p:cNvSpPr>
          <p:nvPr>
            <p:ph type="body" idx="1"/>
          </p:nvPr>
        </p:nvSpPr>
        <p:spPr bwMode="auto"/>
        <p:txBody>
          <a:bodyPr wrap="square" numCol="1" anchor="t" anchorCtr="0" compatLnSpc="1">
            <a:prstTxWarp prst="textNoShape">
              <a:avLst/>
            </a:prstTxWarp>
          </a:bodyPr>
          <a:lstStyle/>
          <a:p>
            <a:pPr eaLnBrk="1" hangingPunct="1">
              <a:spcBef>
                <a:spcPct val="0"/>
              </a:spcBef>
              <a:defRPr/>
            </a:pPr>
            <a:r>
              <a:rPr lang="en-GB" sz="1000" b="1" dirty="0">
                <a:latin typeface="Arial" charset="0"/>
                <a:cs typeface="Arial" charset="0"/>
              </a:rPr>
              <a:t>NOTES FOR PRESENTERS. </a:t>
            </a:r>
          </a:p>
          <a:p>
            <a:pPr indent="-108000" eaLnBrk="1" hangingPunct="1">
              <a:spcBef>
                <a:spcPct val="0"/>
              </a:spcBef>
              <a:buFontTx/>
              <a:buChar char="•"/>
              <a:tabLst>
                <a:tab pos="108000" algn="l"/>
              </a:tabLst>
              <a:defRPr/>
            </a:pPr>
            <a:r>
              <a:rPr lang="en-GB" sz="1000" dirty="0">
                <a:latin typeface="Arial" charset="0"/>
                <a:cs typeface="Arial" charset="0"/>
              </a:rPr>
              <a:t> Ask the person who has had the suspected TLoC, and any witnesses, to describe what happened before, during and after the event. Try to contact by telephone witnesses who are not present. Record details about:</a:t>
            </a:r>
          </a:p>
          <a:p>
            <a:pPr marL="180000" indent="-108000" eaLnBrk="1" hangingPunct="1">
              <a:spcBef>
                <a:spcPct val="0"/>
              </a:spcBef>
              <a:buFont typeface="Arial" pitchFamily="34" charset="0"/>
              <a:buChar char="–"/>
              <a:defRPr/>
            </a:pPr>
            <a:r>
              <a:rPr lang="en-GB" sz="1000" dirty="0">
                <a:latin typeface="Arial" charset="0"/>
                <a:cs typeface="Arial" charset="0"/>
              </a:rPr>
              <a:t> circumstances of the event</a:t>
            </a:r>
          </a:p>
          <a:p>
            <a:pPr marL="180000" indent="-108000" eaLnBrk="1" hangingPunct="1">
              <a:spcBef>
                <a:spcPct val="0"/>
              </a:spcBef>
              <a:buFont typeface="Arial" pitchFamily="34" charset="0"/>
              <a:buChar char="–"/>
              <a:defRPr/>
            </a:pPr>
            <a:r>
              <a:rPr lang="en-GB" sz="1000" dirty="0">
                <a:latin typeface="Arial" charset="0"/>
                <a:cs typeface="Arial" charset="0"/>
              </a:rPr>
              <a:t> person’s posture immediately before loss of consciousness</a:t>
            </a:r>
          </a:p>
          <a:p>
            <a:pPr marL="180000" indent="-108000" eaLnBrk="1" hangingPunct="1">
              <a:spcBef>
                <a:spcPct val="0"/>
              </a:spcBef>
              <a:buFont typeface="Arial" pitchFamily="34" charset="0"/>
              <a:buChar char="–"/>
              <a:defRPr/>
            </a:pPr>
            <a:r>
              <a:rPr lang="en-GB" sz="1000" dirty="0">
                <a:latin typeface="Arial" charset="0"/>
                <a:cs typeface="Arial" charset="0"/>
              </a:rPr>
              <a:t> prodromal symptoms (such as sweating or feeling warm/hot) </a:t>
            </a:r>
          </a:p>
          <a:p>
            <a:pPr marL="180000" indent="-108000" eaLnBrk="1" hangingPunct="1">
              <a:spcBef>
                <a:spcPct val="0"/>
              </a:spcBef>
              <a:buFont typeface="Arial" pitchFamily="34" charset="0"/>
              <a:buChar char="–"/>
              <a:defRPr/>
            </a:pPr>
            <a:r>
              <a:rPr lang="en-GB" sz="1000" dirty="0">
                <a:latin typeface="Arial" charset="0"/>
                <a:cs typeface="Arial" charset="0"/>
              </a:rPr>
              <a:t> appearance (for example, whether eyes were open or shut) and colour of the person during the event</a:t>
            </a:r>
          </a:p>
          <a:p>
            <a:pPr marL="180000" indent="-108000" eaLnBrk="1" hangingPunct="1">
              <a:spcBef>
                <a:spcPct val="0"/>
              </a:spcBef>
              <a:buFont typeface="Arial" pitchFamily="34" charset="0"/>
              <a:buChar char="–"/>
              <a:defRPr/>
            </a:pPr>
            <a:r>
              <a:rPr lang="en-GB" sz="1000" dirty="0">
                <a:latin typeface="Arial" charset="0"/>
                <a:cs typeface="Arial" charset="0"/>
              </a:rPr>
              <a:t> presence or absence of movement during the event (for example, limb-jerking and its duration) </a:t>
            </a:r>
          </a:p>
          <a:p>
            <a:pPr marL="180000" indent="-108000" eaLnBrk="1" hangingPunct="1">
              <a:spcBef>
                <a:spcPct val="0"/>
              </a:spcBef>
              <a:buFont typeface="Arial" pitchFamily="34" charset="0"/>
              <a:buChar char="–"/>
              <a:defRPr/>
            </a:pPr>
            <a:r>
              <a:rPr lang="en-GB" sz="1000" dirty="0">
                <a:latin typeface="Arial" charset="0"/>
                <a:cs typeface="Arial" charset="0"/>
              </a:rPr>
              <a:t> any tongue-biting (record whether the side or the tip of the tongue was bitten) </a:t>
            </a:r>
          </a:p>
          <a:p>
            <a:pPr marL="180000" indent="-108000" eaLnBrk="1" hangingPunct="1">
              <a:spcBef>
                <a:spcPct val="0"/>
              </a:spcBef>
              <a:buFont typeface="Arial" pitchFamily="34" charset="0"/>
              <a:buChar char="–"/>
              <a:defRPr/>
            </a:pPr>
            <a:r>
              <a:rPr lang="en-GB" sz="1000" dirty="0">
                <a:latin typeface="Arial" charset="0"/>
                <a:cs typeface="Arial" charset="0"/>
              </a:rPr>
              <a:t> injury occurring during the event (record site and severity)</a:t>
            </a:r>
          </a:p>
          <a:p>
            <a:pPr marL="180000" indent="-108000" eaLnBrk="1" hangingPunct="1">
              <a:spcBef>
                <a:spcPct val="0"/>
              </a:spcBef>
              <a:buFont typeface="Arial" pitchFamily="34" charset="0"/>
              <a:buChar char="–"/>
              <a:defRPr/>
            </a:pPr>
            <a:r>
              <a:rPr lang="en-GB" sz="1000" dirty="0">
                <a:latin typeface="Arial" charset="0"/>
                <a:cs typeface="Arial" charset="0"/>
              </a:rPr>
              <a:t> duration of the event (onset to regaining consciousness)</a:t>
            </a:r>
          </a:p>
          <a:p>
            <a:pPr marL="180000" indent="-108000" eaLnBrk="1" hangingPunct="1">
              <a:spcBef>
                <a:spcPct val="0"/>
              </a:spcBef>
              <a:buFont typeface="Arial" pitchFamily="34" charset="0"/>
              <a:buChar char="–"/>
              <a:defRPr/>
            </a:pPr>
            <a:r>
              <a:rPr lang="en-GB" sz="1000" dirty="0">
                <a:latin typeface="Arial" charset="0"/>
                <a:cs typeface="Arial" charset="0"/>
              </a:rPr>
              <a:t> presence or absence of confusion during the recovery period</a:t>
            </a:r>
          </a:p>
          <a:p>
            <a:pPr marL="180000" indent="-108000" eaLnBrk="1" hangingPunct="1">
              <a:spcBef>
                <a:spcPct val="0"/>
              </a:spcBef>
              <a:buFont typeface="Arial" pitchFamily="34" charset="0"/>
              <a:buChar char="–"/>
              <a:defRPr/>
            </a:pPr>
            <a:r>
              <a:rPr lang="en-GB" sz="1000" dirty="0">
                <a:latin typeface="Arial" charset="0"/>
                <a:cs typeface="Arial" charset="0"/>
              </a:rPr>
              <a:t>weakness down one side during the recovery period.</a:t>
            </a:r>
            <a:r>
              <a:rPr lang="en-GB" sz="1000" b="1" dirty="0">
                <a:latin typeface="Arial" charset="0"/>
                <a:cs typeface="Arial" charset="0"/>
              </a:rPr>
              <a:t> [1.1.1.2]</a:t>
            </a:r>
          </a:p>
          <a:p>
            <a:pPr eaLnBrk="1" hangingPunct="1">
              <a:spcBef>
                <a:spcPct val="0"/>
              </a:spcBef>
              <a:buFontTx/>
              <a:buChar char="•"/>
              <a:defRPr/>
            </a:pPr>
            <a:r>
              <a:rPr lang="en-GB" sz="1000" dirty="0">
                <a:latin typeface="Arial" charset="0"/>
                <a:cs typeface="Arial" charset="0"/>
              </a:rPr>
              <a:t> Record carefully the information obtained from all accounts of the TLoC. Include paramedic records with this information. Give copies of the ECG record and the patient report form to the receiving clinician when care is transferred, and to the person who had the TLoC. </a:t>
            </a:r>
            <a:r>
              <a:rPr lang="en-GB" sz="1000" b="1" dirty="0">
                <a:latin typeface="Arial" charset="0"/>
                <a:cs typeface="Arial" charset="0"/>
              </a:rPr>
              <a:t>[1.1.3.1]</a:t>
            </a:r>
          </a:p>
          <a:p>
            <a:pPr eaLnBrk="1" hangingPunct="1">
              <a:spcBef>
                <a:spcPct val="0"/>
              </a:spcBef>
              <a:defRPr/>
            </a:pPr>
            <a:endParaRPr lang="en-GB" sz="1000" dirty="0">
              <a:latin typeface="Arial" charset="0"/>
              <a:cs typeface="Arial" charset="0"/>
            </a:endParaRPr>
          </a:p>
        </p:txBody>
      </p:sp>
      <p:sp>
        <p:nvSpPr>
          <p:cNvPr id="49156" name="Slide Number Placeholder 3">
            <a:extLst>
              <a:ext uri="{FF2B5EF4-FFF2-40B4-BE49-F238E27FC236}">
                <a16:creationId xmlns:a16="http://schemas.microsoft.com/office/drawing/2014/main" id="{B218FE41-EDA6-4EA0-A196-2C97D0D5C670}"/>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FB42268-D568-4403-A954-6CDF8C0D8C19}" type="slidenum">
              <a:rPr lang="en-GB" altLang="en-US">
                <a:latin typeface="Calibri" panose="020F0502020204030204" pitchFamily="34" charset="0"/>
              </a:rPr>
              <a:pPr eaLnBrk="1" hangingPunct="1"/>
              <a:t>19</a:t>
            </a:fld>
            <a:endParaRPr lang="en-GB"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DDE9978A-50E9-46EA-9C14-0A58FD63C583}"/>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830D02E-88DD-4347-97E8-116AD21F4984}" type="slidenum">
              <a:rPr lang="en-GB" altLang="en-US">
                <a:solidFill>
                  <a:srgbClr val="000000"/>
                </a:solidFill>
                <a:latin typeface="Calibri" panose="020F0502020204030204" pitchFamily="34" charset="0"/>
              </a:rPr>
              <a:pPr eaLnBrk="1" hangingPunct="1"/>
              <a:t>2</a:t>
            </a:fld>
            <a:endParaRPr lang="en-GB" altLang="en-US">
              <a:solidFill>
                <a:srgbClr val="000000"/>
              </a:solidFill>
              <a:latin typeface="Calibri" panose="020F0502020204030204" pitchFamily="34" charset="0"/>
            </a:endParaRPr>
          </a:p>
        </p:txBody>
      </p:sp>
      <p:sp>
        <p:nvSpPr>
          <p:cNvPr id="31747" name="Rectangle 2">
            <a:extLst>
              <a:ext uri="{FF2B5EF4-FFF2-40B4-BE49-F238E27FC236}">
                <a16:creationId xmlns:a16="http://schemas.microsoft.com/office/drawing/2014/main" id="{821C476A-EC0A-4536-9CB9-D226E36804E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a:extLst>
              <a:ext uri="{FF2B5EF4-FFF2-40B4-BE49-F238E27FC236}">
                <a16:creationId xmlns:a16="http://schemas.microsoft.com/office/drawing/2014/main" id="{B57C80FB-3124-461A-A4EA-87DBDEB3310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z="1000" b="1">
                <a:latin typeface="Arial" panose="020B0604020202020204" pitchFamily="34" charset="0"/>
                <a:cs typeface="Arial" panose="020B0604020202020204" pitchFamily="34" charset="0"/>
              </a:rPr>
              <a:t>NOTES FOR PRESENTERS: </a:t>
            </a:r>
          </a:p>
          <a:p>
            <a:pPr eaLnBrk="1" hangingPunct="1">
              <a:spcBef>
                <a:spcPct val="0"/>
              </a:spcBef>
            </a:pPr>
            <a:r>
              <a:rPr lang="en-GB" altLang="en-US" sz="1000">
                <a:latin typeface="Arial" panose="020B0604020202020204" pitchFamily="34" charset="0"/>
                <a:cs typeface="Arial" panose="020B0604020202020204" pitchFamily="34" charset="0"/>
              </a:rPr>
              <a:t>In this presentation we will start by providing some background to the guideline and why it is important. </a:t>
            </a:r>
          </a:p>
          <a:p>
            <a:pPr eaLnBrk="1" hangingPunct="1">
              <a:spcBef>
                <a:spcPct val="0"/>
              </a:spcBef>
            </a:pPr>
            <a:r>
              <a:rPr lang="en-GB" altLang="en-US" sz="1000">
                <a:latin typeface="Arial" panose="020B0604020202020204" pitchFamily="34" charset="0"/>
                <a:cs typeface="Arial" panose="020B0604020202020204" pitchFamily="34" charset="0"/>
              </a:rPr>
              <a:t>We will then present this guideline as a diagnostic pathway. It may help you to refer to pages 6–11 in the quick reference guide to view the algorithm as a whole.</a:t>
            </a:r>
            <a:endParaRPr lang="en-GB" altLang="en-US" sz="1000" b="1">
              <a:latin typeface="Arial" panose="020B0604020202020204" pitchFamily="34" charset="0"/>
              <a:cs typeface="Arial" panose="020B0604020202020204" pitchFamily="34" charset="0"/>
            </a:endParaRPr>
          </a:p>
          <a:p>
            <a:pPr eaLnBrk="1" hangingPunct="1">
              <a:spcBef>
                <a:spcPct val="0"/>
              </a:spcBef>
            </a:pPr>
            <a:r>
              <a:rPr lang="en-GB" altLang="en-US" sz="1000">
                <a:latin typeface="Arial" panose="020B0604020202020204" pitchFamily="34" charset="0"/>
                <a:cs typeface="Arial" panose="020B0604020202020204" pitchFamily="34" charset="0"/>
              </a:rPr>
              <a:t>Next, we will summarise the costs and savings that are likely to be incurred in implementing the guideline. </a:t>
            </a:r>
          </a:p>
          <a:p>
            <a:pPr eaLnBrk="1" hangingPunct="1">
              <a:spcBef>
                <a:spcPct val="0"/>
              </a:spcBef>
            </a:pPr>
            <a:r>
              <a:rPr lang="en-GB" altLang="en-US" sz="1000">
                <a:latin typeface="Arial" panose="020B0604020202020204" pitchFamily="34" charset="0"/>
                <a:cs typeface="Arial" panose="020B0604020202020204" pitchFamily="34" charset="0"/>
              </a:rPr>
              <a:t>Then we will open the meeting up with a list of questions to help prompt a discussion on local issues for incorporating the guidance into practice.</a:t>
            </a:r>
          </a:p>
          <a:p>
            <a:pPr eaLnBrk="1" hangingPunct="1">
              <a:spcBef>
                <a:spcPct val="0"/>
              </a:spcBef>
            </a:pPr>
            <a:r>
              <a:rPr lang="en-GB" altLang="en-US" sz="1000">
                <a:latin typeface="Arial" panose="020B0604020202020204" pitchFamily="34" charset="0"/>
                <a:cs typeface="Arial" panose="020B0604020202020204" pitchFamily="34" charset="0"/>
              </a:rPr>
              <a:t>Finally, we will end the presentation with further information about the support provided by NICE.</a:t>
            </a:r>
          </a:p>
          <a:p>
            <a:pPr eaLnBrk="1" hangingPunct="1">
              <a:lnSpc>
                <a:spcPct val="80000"/>
              </a:lnSpc>
              <a:spcBef>
                <a:spcPct val="0"/>
              </a:spcBef>
            </a:pPr>
            <a:endParaRPr lang="en-GB" altLang="en-US" sz="1000">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67F735C8-ABCC-4BE0-820C-A8E74AA233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9305A3CD-4E9B-4236-A195-66CD4F3B0B5E}"/>
              </a:ext>
            </a:extLst>
          </p:cNvPr>
          <p:cNvSpPr>
            <a:spLocks noGrp="1"/>
          </p:cNvSpPr>
          <p:nvPr>
            <p:ph type="body" idx="1"/>
          </p:nvPr>
        </p:nvSpPr>
        <p:spPr bwMode="auto">
          <a:xfrm>
            <a:off x="333375" y="4464050"/>
            <a:ext cx="6191250" cy="4849813"/>
          </a:xfrm>
        </p:spPr>
        <p:txBody>
          <a:bodyPr wrap="square" numCol="1" anchor="t" anchorCtr="0" compatLnSpc="1">
            <a:prstTxWarp prst="textNoShape">
              <a:avLst/>
            </a:prstTxWarp>
            <a:normAutofit fontScale="47500" lnSpcReduction="20000"/>
          </a:bodyPr>
          <a:lstStyle/>
          <a:p>
            <a:pPr eaLnBrk="1" hangingPunct="1">
              <a:lnSpc>
                <a:spcPct val="120000"/>
              </a:lnSpc>
              <a:spcBef>
                <a:spcPts val="0"/>
              </a:spcBef>
              <a:spcAft>
                <a:spcPts val="0"/>
              </a:spcAft>
              <a:defRPr/>
            </a:pPr>
            <a:r>
              <a:rPr lang="en-GB" sz="2100" b="1" dirty="0">
                <a:latin typeface="Arial" charset="0"/>
                <a:cs typeface="Arial" charset="0"/>
              </a:rPr>
              <a:t>NOTES FOR PRESENTERS. </a:t>
            </a:r>
          </a:p>
          <a:p>
            <a:pPr eaLnBrk="1" hangingPunct="1">
              <a:lnSpc>
                <a:spcPct val="120000"/>
              </a:lnSpc>
              <a:spcBef>
                <a:spcPts val="0"/>
              </a:spcBef>
              <a:spcAft>
                <a:spcPts val="0"/>
              </a:spcAft>
              <a:buFontTx/>
              <a:buChar char="•"/>
              <a:defRPr/>
            </a:pPr>
            <a:r>
              <a:rPr lang="en-GB" sz="2100" dirty="0">
                <a:latin typeface="Arial" charset="0"/>
                <a:cs typeface="Arial" charset="0"/>
              </a:rPr>
              <a:t> Record a 12-lead electrocardiogram (ECG) using automated interpretation. Treat as a red flag (see recommendation 1.1.4.2) if any of the following abnormalities are reported on the ECG printout:</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conduction abnormality (for example, complete right or left bundle branch block or any degree of heart block)</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evidence of a long or short QT interval, </a:t>
            </a:r>
            <a:r>
              <a:rPr lang="en-GB" sz="2100" b="1" dirty="0">
                <a:latin typeface="Arial" charset="0"/>
                <a:cs typeface="Arial" charset="0"/>
              </a:rPr>
              <a:t>or</a:t>
            </a:r>
            <a:r>
              <a:rPr lang="en-GB" sz="2100" dirty="0">
                <a:latin typeface="Arial" charset="0"/>
                <a:cs typeface="Arial" charset="0"/>
              </a:rPr>
              <a:t> </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any ST segment or T wave abnormalities. </a:t>
            </a:r>
            <a:r>
              <a:rPr lang="en-GB" sz="2100" b="1" dirty="0">
                <a:latin typeface="Arial" charset="0"/>
                <a:cs typeface="Arial" charset="0"/>
              </a:rPr>
              <a:t>[1.1.2.2]</a:t>
            </a:r>
          </a:p>
          <a:p>
            <a:pPr eaLnBrk="1" hangingPunct="1">
              <a:lnSpc>
                <a:spcPct val="120000"/>
              </a:lnSpc>
              <a:spcBef>
                <a:spcPts val="0"/>
              </a:spcBef>
              <a:spcAft>
                <a:spcPts val="0"/>
              </a:spcAft>
              <a:buFontTx/>
              <a:buChar char="•"/>
              <a:defRPr/>
            </a:pPr>
            <a:r>
              <a:rPr lang="en-GB" sz="2100" dirty="0">
                <a:latin typeface="Arial" charset="0"/>
                <a:cs typeface="Arial" charset="0"/>
              </a:rPr>
              <a:t> If a 12-lead ECG with automated interpretation is not available, take a manual 12-lead ECG reading and have this reviewed by a healthcare professional trained and competent in identifying the following abnormalities.</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Inappropriate persistent bradycardia. </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Any ventricular arrhythmia (including ventricular ectopic beats).</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Long QT (corrected QT &gt; 450 ms) and short QT (corrected QT &lt; 350 ms) intervals.</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Brugada syndrome.</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Ventricular pre-excitation (part of Wolff-Parkinson-White syndrome).</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Left or right ventricular hypertrophy.</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Abnormal T wave inversion.</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Pathological Q waves.</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Atrial arrhythmia (sustained).</a:t>
            </a:r>
          </a:p>
          <a:p>
            <a:pPr indent="-108000" eaLnBrk="1" hangingPunct="1">
              <a:lnSpc>
                <a:spcPct val="120000"/>
              </a:lnSpc>
              <a:spcBef>
                <a:spcPts val="0"/>
              </a:spcBef>
              <a:spcAft>
                <a:spcPts val="0"/>
              </a:spcAft>
              <a:buFont typeface="Arial" pitchFamily="34" charset="0"/>
              <a:buChar char="–"/>
              <a:defRPr/>
            </a:pPr>
            <a:r>
              <a:rPr lang="en-GB" sz="2100" dirty="0">
                <a:latin typeface="Arial" charset="0"/>
                <a:cs typeface="Arial" charset="0"/>
              </a:rPr>
              <a:t> Paced rhythm. </a:t>
            </a:r>
            <a:r>
              <a:rPr lang="en-GB" sz="2100" b="1" dirty="0">
                <a:latin typeface="Arial" charset="0"/>
                <a:cs typeface="Arial" charset="0"/>
              </a:rPr>
              <a:t>[1.1.2.3]</a:t>
            </a:r>
          </a:p>
          <a:p>
            <a:pPr indent="-108000" eaLnBrk="1" hangingPunct="1">
              <a:lnSpc>
                <a:spcPct val="120000"/>
              </a:lnSpc>
              <a:spcBef>
                <a:spcPts val="0"/>
              </a:spcBef>
              <a:spcAft>
                <a:spcPts val="0"/>
              </a:spcAft>
              <a:buFont typeface="Arial" pitchFamily="34" charset="0"/>
              <a:buNone/>
              <a:defRPr/>
            </a:pPr>
            <a:r>
              <a:rPr lang="en-GB" sz="2100" b="1" dirty="0">
                <a:latin typeface="Arial" charset="0"/>
                <a:cs typeface="Arial" charset="0"/>
              </a:rPr>
              <a:t>Red flags: </a:t>
            </a:r>
            <a:r>
              <a:rPr lang="en-GB" sz="2100" dirty="0">
                <a:latin typeface="Arial" pitchFamily="34" charset="0"/>
                <a:cs typeface="Arial" pitchFamily="34" charset="0"/>
              </a:rPr>
              <a:t>Refer within 24 hours for specialist cardiovascular assessment (by the most appropriate local service) anyone with TLoC who also has any of the following:</a:t>
            </a:r>
          </a:p>
          <a:p>
            <a:pPr indent="-108000" fontAlgn="auto">
              <a:lnSpc>
                <a:spcPct val="120000"/>
              </a:lnSpc>
              <a:spcBef>
                <a:spcPts val="0"/>
              </a:spcBef>
              <a:spcAft>
                <a:spcPts val="0"/>
              </a:spcAft>
              <a:buFont typeface="Arial" pitchFamily="34" charset="0"/>
              <a:buChar char="–"/>
              <a:tabLst>
                <a:tab pos="108000" algn="l"/>
              </a:tabLst>
              <a:defRPr/>
            </a:pPr>
            <a:r>
              <a:rPr lang="en-GB" sz="2100" dirty="0">
                <a:latin typeface="Arial" pitchFamily="34" charset="0"/>
                <a:cs typeface="Arial" pitchFamily="34" charset="0"/>
              </a:rPr>
              <a:t>an ECG abnormality</a:t>
            </a:r>
          </a:p>
          <a:p>
            <a:pPr indent="-108000" fontAlgn="auto">
              <a:lnSpc>
                <a:spcPct val="120000"/>
              </a:lnSpc>
              <a:spcBef>
                <a:spcPts val="0"/>
              </a:spcBef>
              <a:spcAft>
                <a:spcPts val="0"/>
              </a:spcAft>
              <a:buFont typeface="Arial" pitchFamily="34" charset="0"/>
              <a:buChar char="–"/>
              <a:tabLst>
                <a:tab pos="108000" algn="l"/>
              </a:tabLst>
              <a:defRPr/>
            </a:pPr>
            <a:r>
              <a:rPr lang="en-GB" sz="2100" dirty="0">
                <a:latin typeface="Arial" pitchFamily="34" charset="0"/>
                <a:cs typeface="Arial" pitchFamily="34" charset="0"/>
              </a:rPr>
              <a:t>heart failure (history or physical signs)</a:t>
            </a:r>
          </a:p>
          <a:p>
            <a:pPr indent="-108000" fontAlgn="auto">
              <a:lnSpc>
                <a:spcPct val="120000"/>
              </a:lnSpc>
              <a:spcBef>
                <a:spcPts val="0"/>
              </a:spcBef>
              <a:spcAft>
                <a:spcPts val="0"/>
              </a:spcAft>
              <a:buFont typeface="Arial" pitchFamily="34" charset="0"/>
              <a:buChar char="–"/>
              <a:tabLst>
                <a:tab pos="108000" algn="l"/>
              </a:tabLst>
              <a:defRPr/>
            </a:pPr>
            <a:r>
              <a:rPr lang="en-GB" sz="2100" dirty="0">
                <a:latin typeface="Arial" pitchFamily="34" charset="0"/>
                <a:cs typeface="Arial" pitchFamily="34" charset="0"/>
              </a:rPr>
              <a:t>TLoC during exertion</a:t>
            </a:r>
          </a:p>
          <a:p>
            <a:pPr indent="-108000" fontAlgn="auto">
              <a:lnSpc>
                <a:spcPct val="120000"/>
              </a:lnSpc>
              <a:spcBef>
                <a:spcPts val="0"/>
              </a:spcBef>
              <a:spcAft>
                <a:spcPts val="0"/>
              </a:spcAft>
              <a:buFont typeface="Arial" pitchFamily="34" charset="0"/>
              <a:buChar char="–"/>
              <a:tabLst>
                <a:tab pos="108000" algn="l"/>
              </a:tabLst>
              <a:defRPr/>
            </a:pPr>
            <a:r>
              <a:rPr lang="en-GB" sz="2100" dirty="0">
                <a:latin typeface="Arial" pitchFamily="34" charset="0"/>
                <a:cs typeface="Arial" pitchFamily="34" charset="0"/>
              </a:rPr>
              <a:t>family history of sudden cardiac death in people aged younger than 40 years and/or an inherited cardiac condition</a:t>
            </a:r>
          </a:p>
          <a:p>
            <a:pPr indent="-108000" fontAlgn="auto">
              <a:lnSpc>
                <a:spcPct val="120000"/>
              </a:lnSpc>
              <a:spcBef>
                <a:spcPts val="0"/>
              </a:spcBef>
              <a:spcAft>
                <a:spcPts val="0"/>
              </a:spcAft>
              <a:buFont typeface="Arial" pitchFamily="34" charset="0"/>
              <a:buChar char="–"/>
              <a:tabLst>
                <a:tab pos="108000" algn="l"/>
              </a:tabLst>
              <a:defRPr/>
            </a:pPr>
            <a:r>
              <a:rPr lang="en-GB" sz="2100" dirty="0">
                <a:latin typeface="Arial" pitchFamily="34" charset="0"/>
                <a:cs typeface="Arial" pitchFamily="34" charset="0"/>
              </a:rPr>
              <a:t>new or unexplained breathlessness</a:t>
            </a:r>
          </a:p>
          <a:p>
            <a:pPr indent="-108000" fontAlgn="auto">
              <a:lnSpc>
                <a:spcPct val="120000"/>
              </a:lnSpc>
              <a:spcBef>
                <a:spcPts val="0"/>
              </a:spcBef>
              <a:spcAft>
                <a:spcPts val="0"/>
              </a:spcAft>
              <a:buFont typeface="Arial" pitchFamily="34" charset="0"/>
              <a:buChar char="–"/>
              <a:tabLst>
                <a:tab pos="108000" algn="l"/>
              </a:tabLst>
              <a:defRPr/>
            </a:pPr>
            <a:r>
              <a:rPr lang="en-GB" sz="2100" dirty="0">
                <a:latin typeface="Arial" pitchFamily="34" charset="0"/>
                <a:cs typeface="Arial" pitchFamily="34" charset="0"/>
              </a:rPr>
              <a:t>a heart murmur</a:t>
            </a:r>
          </a:p>
          <a:p>
            <a:pPr indent="-108000" fontAlgn="auto">
              <a:lnSpc>
                <a:spcPct val="120000"/>
              </a:lnSpc>
              <a:spcBef>
                <a:spcPts val="0"/>
              </a:spcBef>
              <a:spcAft>
                <a:spcPts val="0"/>
              </a:spcAft>
              <a:buFont typeface="Arial" pitchFamily="34" charset="0"/>
              <a:buChar char="•"/>
              <a:tabLst>
                <a:tab pos="108000" algn="l"/>
              </a:tabLst>
              <a:defRPr/>
            </a:pPr>
            <a:r>
              <a:rPr lang="en-GB" sz="2100" dirty="0">
                <a:latin typeface="Arial" pitchFamily="34" charset="0"/>
                <a:cs typeface="Arial" pitchFamily="34" charset="0"/>
              </a:rPr>
              <a:t>Consider referring within 24 hours anyone aged older than 65 years who has experienced TLoC without prodromal symptoms</a:t>
            </a:r>
            <a:endParaRPr lang="en-GB" sz="1000" b="1" dirty="0">
              <a:latin typeface="Arial" charset="0"/>
              <a:cs typeface="Arial" charset="0"/>
            </a:endParaRPr>
          </a:p>
          <a:p>
            <a:pPr eaLnBrk="1" hangingPunct="1">
              <a:spcBef>
                <a:spcPct val="0"/>
              </a:spcBef>
              <a:defRPr/>
            </a:pPr>
            <a:endParaRPr lang="en-GB" sz="1000" dirty="0">
              <a:latin typeface="Arial" charset="0"/>
              <a:cs typeface="Arial" charset="0"/>
            </a:endParaRPr>
          </a:p>
        </p:txBody>
      </p:sp>
      <p:sp>
        <p:nvSpPr>
          <p:cNvPr id="50180" name="Slide Number Placeholder 3">
            <a:extLst>
              <a:ext uri="{FF2B5EF4-FFF2-40B4-BE49-F238E27FC236}">
                <a16:creationId xmlns:a16="http://schemas.microsoft.com/office/drawing/2014/main" id="{8FCEA29D-A8E3-4066-83FE-D61074F14466}"/>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BFF3192-98B0-4A3E-BB3B-42D0C1012BA7}" type="slidenum">
              <a:rPr lang="en-GB" altLang="en-US">
                <a:latin typeface="Calibri" panose="020F0502020204030204" pitchFamily="34" charset="0"/>
              </a:rPr>
              <a:pPr eaLnBrk="1" hangingPunct="1"/>
              <a:t>20</a:t>
            </a:fld>
            <a:endParaRPr lang="en-GB" altLang="en-US">
              <a:latin typeface="Calibri" panose="020F0502020204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632416C7-60E4-4B9C-8FD2-2739F7D49B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68F6960C-D7AC-40F0-970E-886B98B6DA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z="1000" b="1">
                <a:latin typeface="Arial" panose="020B0604020202020204" pitchFamily="34" charset="0"/>
                <a:cs typeface="Arial" panose="020B0604020202020204" pitchFamily="34" charset="0"/>
              </a:rPr>
              <a:t>NOTES FOR PRESENTERS. </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Advise all people who have experienced TLoC that they must not drive while waiting for a specialist assessment. Following specialist assessment, the healthcare professional should advise the person of their obligations regarding reporting the TLoC event to the Driver and Vehicle Licensing Agency (DVLA)</a:t>
            </a:r>
            <a:r>
              <a:rPr lang="en-GB" altLang="en-US" sz="1000" baseline="30000">
                <a:latin typeface="Arial" panose="020B0604020202020204" pitchFamily="34" charset="0"/>
                <a:cs typeface="Arial" panose="020B0604020202020204" pitchFamily="34" charset="0"/>
              </a:rPr>
              <a:t>1</a:t>
            </a:r>
            <a:r>
              <a:rPr lang="en-GB" altLang="en-US" sz="1000">
                <a:latin typeface="Arial" panose="020B0604020202020204" pitchFamily="34" charset="0"/>
                <a:cs typeface="Arial" panose="020B0604020202020204" pitchFamily="34" charset="0"/>
              </a:rPr>
              <a:t>. </a:t>
            </a:r>
            <a:r>
              <a:rPr lang="en-GB" altLang="en-US" sz="1000" b="1">
                <a:latin typeface="Arial" panose="020B0604020202020204" pitchFamily="34" charset="0"/>
                <a:cs typeface="Arial" panose="020B0604020202020204" pitchFamily="34" charset="0"/>
              </a:rPr>
              <a:t>[1.5.2.2]</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Advise people waiting for a specialist cardiovascular assessment:</a:t>
            </a:r>
          </a:p>
          <a:p>
            <a:pPr marL="179388" lvl="1" indent="-107950" eaLnBrk="1" hangingPunct="1">
              <a:spcBef>
                <a:spcPct val="0"/>
              </a:spcBef>
              <a:buFont typeface="Arial" panose="020B0604020202020204" pitchFamily="34" charset="0"/>
              <a:buChar char="–"/>
            </a:pPr>
            <a:r>
              <a:rPr lang="en-GB" altLang="en-US" sz="1000">
                <a:latin typeface="Arial" panose="020B0604020202020204" pitchFamily="34" charset="0"/>
                <a:cs typeface="Arial" panose="020B0604020202020204" pitchFamily="34" charset="0"/>
              </a:rPr>
              <a:t> what they should do if they have another event</a:t>
            </a:r>
          </a:p>
          <a:p>
            <a:pPr marL="179388" lvl="1" indent="-107950" eaLnBrk="1" hangingPunct="1">
              <a:spcBef>
                <a:spcPct val="0"/>
              </a:spcBef>
              <a:buFont typeface="Arial" panose="020B0604020202020204" pitchFamily="34" charset="0"/>
              <a:buChar char="–"/>
            </a:pPr>
            <a:r>
              <a:rPr lang="en-GB" altLang="en-US" sz="1000">
                <a:latin typeface="Arial" panose="020B0604020202020204" pitchFamily="34" charset="0"/>
                <a:cs typeface="Arial" panose="020B0604020202020204" pitchFamily="34" charset="0"/>
              </a:rPr>
              <a:t> if appropriate, how they should modify their activity (for example, by avoiding physical exertion if relevant) and not to drive</a:t>
            </a:r>
            <a:r>
              <a:rPr lang="en-GB" altLang="en-US" sz="1000" baseline="30000">
                <a:latin typeface="Arial" panose="020B0604020202020204" pitchFamily="34" charset="0"/>
                <a:cs typeface="Arial" panose="020B0604020202020204" pitchFamily="34" charset="0"/>
              </a:rPr>
              <a:t>1</a:t>
            </a:r>
            <a:r>
              <a:rPr lang="en-GB" altLang="en-US" sz="1000">
                <a:latin typeface="Arial" panose="020B0604020202020204" pitchFamily="34" charset="0"/>
                <a:cs typeface="Arial" panose="020B0604020202020204" pitchFamily="34" charset="0"/>
              </a:rPr>
              <a:t>. </a:t>
            </a:r>
            <a:r>
              <a:rPr lang="en-GB" altLang="en-US" sz="1000" b="1">
                <a:latin typeface="Arial" panose="020B0604020202020204" pitchFamily="34" charset="0"/>
                <a:cs typeface="Arial" panose="020B0604020202020204" pitchFamily="34" charset="0"/>
              </a:rPr>
              <a:t>[1.5.4.3]</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Offer advice to people waiting for specialist neurological assessment for their TLoC as recommended in ‘The epilepsies: the diagnosis and management of the epilepsies in adults and children in primary and secondary care’ (NICE clinical guideline 20). </a:t>
            </a:r>
            <a:r>
              <a:rPr lang="en-GB" altLang="en-US" sz="1000" b="1">
                <a:latin typeface="Arial" panose="020B0604020202020204" pitchFamily="34" charset="0"/>
                <a:cs typeface="Arial" panose="020B0604020202020204" pitchFamily="34" charset="0"/>
              </a:rPr>
              <a:t>[1.5.4.4]</a:t>
            </a:r>
          </a:p>
          <a:p>
            <a:pPr eaLnBrk="1" hangingPunct="1">
              <a:spcBef>
                <a:spcPct val="0"/>
              </a:spcBef>
            </a:pPr>
            <a:endParaRPr lang="en-GB" altLang="en-US" sz="1000" b="1">
              <a:latin typeface="Arial" panose="020B0604020202020204" pitchFamily="34" charset="0"/>
              <a:cs typeface="Arial" panose="020B0604020202020204" pitchFamily="34" charset="0"/>
            </a:endParaRPr>
          </a:p>
          <a:p>
            <a:pPr eaLnBrk="1" hangingPunct="1">
              <a:spcBef>
                <a:spcPct val="0"/>
              </a:spcBef>
            </a:pPr>
            <a:r>
              <a:rPr lang="en-GB" altLang="en-US" sz="1000" b="1">
                <a:latin typeface="Arial" panose="020B0604020202020204" pitchFamily="34" charset="0"/>
                <a:cs typeface="Arial" panose="020B0604020202020204" pitchFamily="34" charset="0"/>
              </a:rPr>
              <a:t>Footnotes</a:t>
            </a:r>
          </a:p>
          <a:p>
            <a:pPr eaLnBrk="1" hangingPunct="1">
              <a:spcBef>
                <a:spcPct val="0"/>
              </a:spcBef>
            </a:pPr>
            <a:r>
              <a:rPr lang="en-GB" altLang="en-US" sz="1000">
                <a:latin typeface="Arial" panose="020B0604020202020204" pitchFamily="34" charset="0"/>
                <a:cs typeface="Arial" panose="020B0604020202020204" pitchFamily="34" charset="0"/>
              </a:rPr>
              <a:t>1. Please refer to the DVLA for further information at </a:t>
            </a:r>
            <a:r>
              <a:rPr lang="en-GB" altLang="en-US" sz="1000" u="sng">
                <a:latin typeface="Arial" panose="020B0604020202020204" pitchFamily="34" charset="0"/>
                <a:cs typeface="Arial" panose="020B0604020202020204" pitchFamily="34" charset="0"/>
                <a:hlinkClick r:id="rId3"/>
              </a:rPr>
              <a:t>www.dft.gov.uk/dvla/medical/medical_advisory_information/medicaladvisory_meetings/pmembers_nervous_system.aspx</a:t>
            </a:r>
            <a:endParaRPr lang="en-GB" altLang="en-US" sz="1000">
              <a:latin typeface="Arial" panose="020B0604020202020204" pitchFamily="34" charset="0"/>
              <a:cs typeface="Arial" panose="020B0604020202020204" pitchFamily="34" charset="0"/>
            </a:endParaRPr>
          </a:p>
        </p:txBody>
      </p:sp>
      <p:sp>
        <p:nvSpPr>
          <p:cNvPr id="51204" name="Slide Number Placeholder 3">
            <a:extLst>
              <a:ext uri="{FF2B5EF4-FFF2-40B4-BE49-F238E27FC236}">
                <a16:creationId xmlns:a16="http://schemas.microsoft.com/office/drawing/2014/main" id="{78A3E901-1629-4348-8A0E-3CBB2BD776C5}"/>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C2D1FA5-9EC0-4DB1-8174-55E283D133A9}" type="slidenum">
              <a:rPr lang="en-GB" altLang="en-US">
                <a:latin typeface="Calibri" panose="020F0502020204030204" pitchFamily="34" charset="0"/>
              </a:rPr>
              <a:pPr eaLnBrk="1" hangingPunct="1"/>
              <a:t>21</a:t>
            </a:fld>
            <a:endParaRPr lang="en-GB" altLang="en-US">
              <a:latin typeface="Calibri" panose="020F0502020204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F303C024-D5A6-42D2-B93F-441A1BD239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0BAE16EC-8656-4D16-9399-45D2F5411251}"/>
              </a:ext>
            </a:extLst>
          </p:cNvPr>
          <p:cNvSpPr>
            <a:spLocks noGrp="1"/>
          </p:cNvSpPr>
          <p:nvPr>
            <p:ph type="body" idx="1"/>
          </p:nvPr>
        </p:nvSpPr>
        <p:spPr bwMode="auto"/>
        <p:txBody>
          <a:bodyPr wrap="square" numCol="1" anchor="t" anchorCtr="0" compatLnSpc="1">
            <a:prstTxWarp prst="textNoShape">
              <a:avLst/>
            </a:prstTxWarp>
          </a:bodyPr>
          <a:lstStyle/>
          <a:p>
            <a:pPr eaLnBrk="1" hangingPunct="1">
              <a:spcBef>
                <a:spcPct val="0"/>
              </a:spcBef>
              <a:defRPr/>
            </a:pPr>
            <a:r>
              <a:rPr lang="en-GB" sz="1000" b="1" dirty="0">
                <a:latin typeface="Arial" charset="0"/>
                <a:cs typeface="Arial" charset="0"/>
              </a:rPr>
              <a:t>NOTES FOR PRESENTERS. </a:t>
            </a:r>
          </a:p>
          <a:p>
            <a:pPr eaLnBrk="1" hangingPunct="1">
              <a:spcBef>
                <a:spcPct val="0"/>
              </a:spcBef>
              <a:buFontTx/>
              <a:buChar char="•"/>
              <a:defRPr/>
            </a:pPr>
            <a:r>
              <a:rPr lang="en-GB" sz="1000" dirty="0">
                <a:latin typeface="Arial" charset="0"/>
                <a:cs typeface="Arial" charset="0"/>
              </a:rPr>
              <a:t> Refer people who present with one or more of the following features (that is, features that are strongly suggestive of epileptic seizures) for an assessment by a specialist in epilepsy; the person should be seen by the specialist within 2 weeks (see ‘The epilepsies: the diagnosis and management of the epilepsies in adults and children in primary and secondary care [NICE clinical guideline 20]).</a:t>
            </a:r>
          </a:p>
          <a:p>
            <a:pPr marL="180000" indent="-108000" eaLnBrk="1" hangingPunct="1">
              <a:spcBef>
                <a:spcPct val="0"/>
              </a:spcBef>
              <a:buFont typeface="Arial" pitchFamily="34" charset="0"/>
              <a:buChar char="–"/>
              <a:defRPr/>
            </a:pPr>
            <a:r>
              <a:rPr lang="en-GB" sz="1000" dirty="0">
                <a:latin typeface="Arial" charset="0"/>
                <a:cs typeface="Arial" charset="0"/>
              </a:rPr>
              <a:t> A bitten tongue.</a:t>
            </a:r>
          </a:p>
          <a:p>
            <a:pPr marL="180000" indent="-108000" eaLnBrk="1" hangingPunct="1">
              <a:spcBef>
                <a:spcPct val="0"/>
              </a:spcBef>
              <a:buFont typeface="Arial" pitchFamily="34" charset="0"/>
              <a:buChar char="–"/>
              <a:defRPr/>
            </a:pPr>
            <a:r>
              <a:rPr lang="en-GB" sz="1000" dirty="0">
                <a:latin typeface="Arial" charset="0"/>
                <a:cs typeface="Arial" charset="0"/>
              </a:rPr>
              <a:t> Head-turning to one side during TLoC.</a:t>
            </a:r>
          </a:p>
          <a:p>
            <a:pPr marL="180000" indent="-108000" eaLnBrk="1" hangingPunct="1">
              <a:spcBef>
                <a:spcPct val="0"/>
              </a:spcBef>
              <a:buFont typeface="Arial" pitchFamily="34" charset="0"/>
              <a:buChar char="–"/>
              <a:defRPr/>
            </a:pPr>
            <a:r>
              <a:rPr lang="en-GB" sz="1000" dirty="0">
                <a:latin typeface="Arial" charset="0"/>
                <a:cs typeface="Arial" charset="0"/>
              </a:rPr>
              <a:t> No memory of abnormal behaviour witnessed by someone else.</a:t>
            </a:r>
          </a:p>
          <a:p>
            <a:pPr marL="180000" indent="-108000" eaLnBrk="1" hangingPunct="1">
              <a:spcBef>
                <a:spcPct val="0"/>
              </a:spcBef>
              <a:buFont typeface="Arial" pitchFamily="34" charset="0"/>
              <a:buChar char="–"/>
              <a:defRPr/>
            </a:pPr>
            <a:r>
              <a:rPr lang="en-GB" sz="1000" dirty="0">
                <a:latin typeface="Arial" charset="0"/>
                <a:cs typeface="Arial" charset="0"/>
              </a:rPr>
              <a:t> Unusual posturing. </a:t>
            </a:r>
          </a:p>
          <a:p>
            <a:pPr marL="180000" indent="-108000" eaLnBrk="1" hangingPunct="1">
              <a:spcBef>
                <a:spcPct val="0"/>
              </a:spcBef>
              <a:buFont typeface="Arial" pitchFamily="34" charset="0"/>
              <a:buChar char="–"/>
              <a:defRPr/>
            </a:pPr>
            <a:r>
              <a:rPr lang="en-GB" sz="1000" dirty="0">
                <a:latin typeface="Arial" charset="0"/>
                <a:cs typeface="Arial" charset="0"/>
              </a:rPr>
              <a:t> Prolonged limb-jerking</a:t>
            </a:r>
            <a:r>
              <a:rPr lang="en-GB" sz="1000" baseline="30000" dirty="0">
                <a:latin typeface="Arial" charset="0"/>
                <a:cs typeface="Arial" charset="0"/>
              </a:rPr>
              <a:t>1</a:t>
            </a:r>
            <a:endParaRPr lang="en-GB" sz="1000" dirty="0">
              <a:latin typeface="Arial" charset="0"/>
              <a:cs typeface="Arial" charset="0"/>
            </a:endParaRPr>
          </a:p>
          <a:p>
            <a:pPr marL="180000" indent="-108000" eaLnBrk="1" hangingPunct="1">
              <a:spcBef>
                <a:spcPct val="0"/>
              </a:spcBef>
              <a:buFont typeface="Arial" pitchFamily="34" charset="0"/>
              <a:buChar char="–"/>
              <a:defRPr/>
            </a:pPr>
            <a:r>
              <a:rPr lang="en-GB" sz="1000" dirty="0">
                <a:latin typeface="Arial" charset="0"/>
                <a:cs typeface="Arial" charset="0"/>
              </a:rPr>
              <a:t> Confusion following the event.</a:t>
            </a:r>
          </a:p>
          <a:p>
            <a:pPr marL="180000" indent="-108000" eaLnBrk="1" hangingPunct="1">
              <a:spcBef>
                <a:spcPct val="0"/>
              </a:spcBef>
              <a:buFont typeface="Arial" pitchFamily="34" charset="0"/>
              <a:buChar char="–"/>
              <a:defRPr/>
            </a:pPr>
            <a:r>
              <a:rPr lang="fr-FR" sz="1000" dirty="0">
                <a:latin typeface="Arial" charset="0"/>
                <a:cs typeface="Arial" charset="0"/>
              </a:rPr>
              <a:t> Prodromal déjà vu, or jamais vu (</a:t>
            </a:r>
            <a:r>
              <a:rPr lang="en-GB" sz="1000" dirty="0">
                <a:latin typeface="Arial" charset="0"/>
                <a:cs typeface="Arial" charset="0"/>
              </a:rPr>
              <a:t>see</a:t>
            </a:r>
            <a:r>
              <a:rPr lang="fr-FR" sz="1000" dirty="0">
                <a:latin typeface="Arial" charset="0"/>
                <a:cs typeface="Arial" charset="0"/>
              </a:rPr>
              <a:t> </a:t>
            </a:r>
            <a:r>
              <a:rPr lang="en-GB" sz="1000" dirty="0">
                <a:latin typeface="Arial" charset="0"/>
                <a:cs typeface="Arial" charset="0"/>
              </a:rPr>
              <a:t>glossary</a:t>
            </a:r>
            <a:r>
              <a:rPr lang="fr-FR" sz="1000" dirty="0">
                <a:latin typeface="Arial" charset="0"/>
                <a:cs typeface="Arial" charset="0"/>
              </a:rPr>
              <a:t>, appendix C).</a:t>
            </a:r>
            <a:endParaRPr lang="en-GB" sz="1000" dirty="0">
              <a:latin typeface="Arial" charset="0"/>
              <a:cs typeface="Arial" charset="0"/>
            </a:endParaRPr>
          </a:p>
          <a:p>
            <a:pPr indent="-108000" eaLnBrk="1" hangingPunct="1">
              <a:spcBef>
                <a:spcPct val="0"/>
              </a:spcBef>
              <a:buFont typeface="Arial" pitchFamily="34" charset="0"/>
              <a:buChar char="•"/>
              <a:defRPr/>
            </a:pPr>
            <a:r>
              <a:rPr lang="en-GB" sz="1000" dirty="0">
                <a:latin typeface="Arial" charset="0"/>
                <a:cs typeface="Arial" charset="0"/>
              </a:rPr>
              <a:t> Consider that the episode may not be related to epilepsy if any of the following features are present.</a:t>
            </a:r>
          </a:p>
          <a:p>
            <a:pPr marL="180000" indent="-108000" eaLnBrk="1" hangingPunct="1">
              <a:spcBef>
                <a:spcPct val="0"/>
              </a:spcBef>
              <a:buFont typeface="Arial" pitchFamily="34" charset="0"/>
              <a:buChar char="–"/>
              <a:defRPr/>
            </a:pPr>
            <a:r>
              <a:rPr lang="en-GB" sz="1000" dirty="0">
                <a:latin typeface="Arial" charset="0"/>
                <a:cs typeface="Arial" charset="0"/>
              </a:rPr>
              <a:t> Prodromal symptoms that on other occasions have been abolished by sitting or lying down.</a:t>
            </a:r>
          </a:p>
          <a:p>
            <a:pPr marL="180000" indent="-108000" eaLnBrk="1" hangingPunct="1">
              <a:spcBef>
                <a:spcPct val="0"/>
              </a:spcBef>
              <a:buFont typeface="Arial" pitchFamily="34" charset="0"/>
              <a:buChar char="–"/>
              <a:defRPr/>
            </a:pPr>
            <a:r>
              <a:rPr lang="en-GB" sz="1000" dirty="0">
                <a:latin typeface="Arial" charset="0"/>
                <a:cs typeface="Arial" charset="0"/>
              </a:rPr>
              <a:t> Sweating before the episode.</a:t>
            </a:r>
          </a:p>
          <a:p>
            <a:pPr marL="180000" indent="-108000" eaLnBrk="1" hangingPunct="1">
              <a:spcBef>
                <a:spcPct val="0"/>
              </a:spcBef>
              <a:buFont typeface="Arial" pitchFamily="34" charset="0"/>
              <a:buChar char="–"/>
              <a:defRPr/>
            </a:pPr>
            <a:r>
              <a:rPr lang="en-GB" sz="1000" dirty="0">
                <a:latin typeface="Arial" charset="0"/>
                <a:cs typeface="Arial" charset="0"/>
              </a:rPr>
              <a:t> Prolonged standing that appeared to precipitate the TLoC. </a:t>
            </a:r>
          </a:p>
          <a:p>
            <a:pPr marL="180000" indent="-108000" eaLnBrk="1" hangingPunct="1">
              <a:spcBef>
                <a:spcPct val="0"/>
              </a:spcBef>
              <a:buFont typeface="Arial" pitchFamily="34" charset="0"/>
              <a:buChar char="–"/>
              <a:defRPr/>
            </a:pPr>
            <a:r>
              <a:rPr lang="en-GB" sz="1000" dirty="0">
                <a:latin typeface="Arial" charset="0"/>
                <a:cs typeface="Arial" charset="0"/>
              </a:rPr>
              <a:t> Pallor during the episode. </a:t>
            </a:r>
          </a:p>
          <a:p>
            <a:pPr indent="-108000" eaLnBrk="1" hangingPunct="1">
              <a:spcBef>
                <a:spcPct val="0"/>
              </a:spcBef>
              <a:buFont typeface="Arial" pitchFamily="34" charset="0"/>
              <a:buChar char="•"/>
              <a:defRPr/>
            </a:pPr>
            <a:r>
              <a:rPr lang="en-GB" sz="1000" dirty="0">
                <a:latin typeface="Arial" charset="0"/>
                <a:cs typeface="Arial" charset="0"/>
              </a:rPr>
              <a:t>Do not routinely use electroencephalogram (EEG) in the investigation of TLoC </a:t>
            </a:r>
            <a:r>
              <a:rPr lang="en-GB" sz="1000" baseline="30000" dirty="0">
                <a:latin typeface="Arial" charset="0"/>
                <a:cs typeface="Arial" charset="0"/>
              </a:rPr>
              <a:t>2</a:t>
            </a:r>
            <a:r>
              <a:rPr lang="en-GB" sz="1000" dirty="0">
                <a:latin typeface="Arial" charset="0"/>
                <a:cs typeface="Arial" charset="0"/>
              </a:rPr>
              <a:t>. </a:t>
            </a:r>
            <a:r>
              <a:rPr lang="en-GB" sz="1000" b="1" dirty="0">
                <a:latin typeface="Arial" charset="0"/>
                <a:cs typeface="Arial" charset="0"/>
              </a:rPr>
              <a:t>[1.2.2.1]</a:t>
            </a:r>
          </a:p>
          <a:p>
            <a:pPr eaLnBrk="1" hangingPunct="1">
              <a:spcBef>
                <a:spcPct val="0"/>
              </a:spcBef>
              <a:defRPr/>
            </a:pPr>
            <a:endParaRPr lang="en-GB" sz="1000" b="1" dirty="0">
              <a:latin typeface="Arial" charset="0"/>
              <a:cs typeface="Arial" charset="0"/>
            </a:endParaRPr>
          </a:p>
          <a:p>
            <a:pPr eaLnBrk="1" hangingPunct="1">
              <a:spcBef>
                <a:spcPct val="0"/>
              </a:spcBef>
              <a:defRPr/>
            </a:pPr>
            <a:r>
              <a:rPr lang="en-GB" sz="1000" b="1" dirty="0">
                <a:latin typeface="Arial" charset="0"/>
                <a:cs typeface="Arial" charset="0"/>
              </a:rPr>
              <a:t>Additional information: </a:t>
            </a:r>
          </a:p>
          <a:p>
            <a:pPr eaLnBrk="1" hangingPunct="1">
              <a:spcBef>
                <a:spcPct val="0"/>
              </a:spcBef>
              <a:defRPr/>
            </a:pPr>
            <a:r>
              <a:rPr lang="en-GB" sz="1000" dirty="0">
                <a:latin typeface="Arial" charset="0"/>
                <a:cs typeface="Arial" charset="0"/>
              </a:rPr>
              <a:t>1. Note that brief seizure-like activity can occur during uncomplicated faints and is not necessarily diagnostic of epilepsy.</a:t>
            </a:r>
          </a:p>
          <a:p>
            <a:pPr eaLnBrk="1" hangingPunct="1">
              <a:spcBef>
                <a:spcPct val="0"/>
              </a:spcBef>
              <a:defRPr/>
            </a:pPr>
            <a:r>
              <a:rPr lang="en-GB" sz="1000" dirty="0">
                <a:latin typeface="Arial" charset="0"/>
                <a:cs typeface="Arial" charset="0"/>
              </a:rPr>
              <a:t>2. See ‘The epilepsies: the diagnosis and management of the epilepsies in adults and children in primary and secondary care (NICE clinical guideline 20).</a:t>
            </a:r>
          </a:p>
          <a:p>
            <a:pPr eaLnBrk="1" hangingPunct="1">
              <a:spcBef>
                <a:spcPct val="0"/>
              </a:spcBef>
              <a:defRPr/>
            </a:pPr>
            <a:endParaRPr lang="en-GB" sz="1000" dirty="0">
              <a:latin typeface="Arial" charset="0"/>
              <a:cs typeface="Arial" charset="0"/>
            </a:endParaRPr>
          </a:p>
        </p:txBody>
      </p:sp>
      <p:sp>
        <p:nvSpPr>
          <p:cNvPr id="52228" name="Slide Number Placeholder 3">
            <a:extLst>
              <a:ext uri="{FF2B5EF4-FFF2-40B4-BE49-F238E27FC236}">
                <a16:creationId xmlns:a16="http://schemas.microsoft.com/office/drawing/2014/main" id="{2839398B-E144-498F-AC1C-760E0EB8D9D3}"/>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B04C6A7-0CB3-4918-9003-5597E4C4D7AF}" type="slidenum">
              <a:rPr lang="en-GB" altLang="en-US">
                <a:latin typeface="Calibri" panose="020F0502020204030204" pitchFamily="34" charset="0"/>
              </a:rPr>
              <a:pPr eaLnBrk="1" hangingPunct="1"/>
              <a:t>22</a:t>
            </a:fld>
            <a:endParaRPr lang="en-GB" altLang="en-US">
              <a:latin typeface="Calibri" panose="020F0502020204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E936AB1C-5F7B-4588-8968-3DADEB5B30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C6A852E1-FFC9-4A45-9C87-8FD0732AA127}"/>
              </a:ext>
            </a:extLst>
          </p:cNvPr>
          <p:cNvSpPr>
            <a:spLocks noGrp="1"/>
          </p:cNvSpPr>
          <p:nvPr>
            <p:ph type="body" idx="1"/>
          </p:nvPr>
        </p:nvSpPr>
        <p:spPr bwMode="auto"/>
        <p:txBody>
          <a:bodyPr wrap="square" numCol="1" anchor="t" anchorCtr="0" compatLnSpc="1">
            <a:prstTxWarp prst="textNoShape">
              <a:avLst/>
            </a:prstTxWarp>
          </a:bodyPr>
          <a:lstStyle/>
          <a:p>
            <a:pPr eaLnBrk="1" hangingPunct="1">
              <a:spcBef>
                <a:spcPct val="0"/>
              </a:spcBef>
              <a:defRPr/>
            </a:pPr>
            <a:r>
              <a:rPr lang="en-GB" sz="1000" b="1" dirty="0">
                <a:latin typeface="Arial" charset="0"/>
                <a:cs typeface="Arial" charset="0"/>
              </a:rPr>
              <a:t>NOTES FOR PRESENTERS. </a:t>
            </a:r>
          </a:p>
          <a:p>
            <a:pPr indent="-108000" eaLnBrk="1" hangingPunct="1">
              <a:spcBef>
                <a:spcPct val="0"/>
              </a:spcBef>
              <a:buFontTx/>
              <a:buChar char="•"/>
              <a:defRPr/>
            </a:pPr>
            <a:r>
              <a:rPr lang="en-GB" sz="1000" dirty="0">
                <a:latin typeface="Arial" charset="0"/>
                <a:cs typeface="Arial" charset="0"/>
              </a:rPr>
              <a:t> For people with a suspected cardiac arrhythmic cause of syncope, offer an ambulatory ECG and do not offer a tilt test as a first-line investigation. The type of ambulatory ECG offered should be chosen on the basis of the person’s history (and, in particular, frequency) of TLoC. For people who have:</a:t>
            </a:r>
          </a:p>
          <a:p>
            <a:pPr marL="180000" indent="-108000" eaLnBrk="1" hangingPunct="1">
              <a:spcBef>
                <a:spcPct val="0"/>
              </a:spcBef>
              <a:buFont typeface="Arial" pitchFamily="34" charset="0"/>
              <a:buChar char="–"/>
              <a:defRPr/>
            </a:pPr>
            <a:r>
              <a:rPr lang="en-GB" sz="1000" dirty="0">
                <a:latin typeface="Arial" charset="0"/>
                <a:cs typeface="Arial" charset="0"/>
              </a:rPr>
              <a:t>TLoC at least several times a week, offer Holter monitoring (up to 48 hours if necessary). If no further TLoC occurs during the monitoring period, offer an external event recorder that provides continuous recording with the facility for the patient to indicate when a symptomatic event has occurred.</a:t>
            </a:r>
          </a:p>
          <a:p>
            <a:pPr marL="180000" indent="-108000" eaLnBrk="1" hangingPunct="1">
              <a:spcBef>
                <a:spcPct val="0"/>
              </a:spcBef>
              <a:buFont typeface="Arial" pitchFamily="34" charset="0"/>
              <a:buChar char="–"/>
              <a:defRPr/>
            </a:pPr>
            <a:r>
              <a:rPr lang="en-GB" sz="1000" dirty="0">
                <a:latin typeface="Arial" charset="0"/>
                <a:cs typeface="Arial" charset="0"/>
              </a:rPr>
              <a:t>TLoC every 1–2 weeks, offer an external event recorder. If the person experiences further TLoC outside the period of external event recording, offer an implantable event recorder. </a:t>
            </a:r>
          </a:p>
          <a:p>
            <a:pPr marL="180000" indent="-108000" eaLnBrk="1" hangingPunct="1">
              <a:spcBef>
                <a:spcPct val="0"/>
              </a:spcBef>
              <a:buFont typeface="Arial" pitchFamily="34" charset="0"/>
              <a:buChar char="–"/>
              <a:defRPr/>
            </a:pPr>
            <a:r>
              <a:rPr lang="en-GB" sz="1000" dirty="0">
                <a:latin typeface="Arial" charset="0"/>
                <a:cs typeface="Arial" charset="0"/>
              </a:rPr>
              <a:t>TLoC infrequently (less than once every 2 weeks), offer an implantable event recorder. A Holter monitor should not usually be offered unless there is evidence of a conduction abnormality on the 12-lead ECG. </a:t>
            </a:r>
            <a:r>
              <a:rPr lang="en-GB" sz="1000" b="1" dirty="0">
                <a:latin typeface="Arial" charset="0"/>
                <a:cs typeface="Arial" charset="0"/>
              </a:rPr>
              <a:t>[1.3.2.4]</a:t>
            </a:r>
          </a:p>
          <a:p>
            <a:pPr eaLnBrk="1" hangingPunct="1">
              <a:spcBef>
                <a:spcPct val="0"/>
              </a:spcBef>
              <a:defRPr/>
            </a:pPr>
            <a:endParaRPr lang="en-GB" sz="1000" dirty="0">
              <a:latin typeface="Arial" charset="0"/>
              <a:cs typeface="Arial" charset="0"/>
            </a:endParaRPr>
          </a:p>
          <a:p>
            <a:pPr eaLnBrk="1" hangingPunct="1">
              <a:spcBef>
                <a:spcPct val="0"/>
              </a:spcBef>
              <a:defRPr/>
            </a:pPr>
            <a:r>
              <a:rPr lang="en-GB" sz="1000" b="1" dirty="0">
                <a:latin typeface="Arial" charset="0"/>
                <a:cs typeface="Arial" charset="0"/>
              </a:rPr>
              <a:t>Additional information</a:t>
            </a:r>
          </a:p>
          <a:p>
            <a:pPr eaLnBrk="1" hangingPunct="1">
              <a:spcBef>
                <a:spcPct val="0"/>
              </a:spcBef>
              <a:defRPr/>
            </a:pPr>
            <a:r>
              <a:rPr lang="en-GB" sz="1000" dirty="0">
                <a:latin typeface="Arial" charset="0"/>
                <a:cs typeface="Arial" charset="0"/>
              </a:rPr>
              <a:t>1. When offering a person an implantable event recorder, provide one that has both patient-activated and automatic detection modes. Instruct the person and their family and/or carer how to operate the device. Advise the person that they should have prompt follow-up (data interrogation of the device) after they have any further TLoC. The timing of the follow-up is dependent on the storage of the device and the condition of the person. </a:t>
            </a:r>
            <a:r>
              <a:rPr lang="en-GB" sz="1000" b="1" dirty="0">
                <a:latin typeface="Arial" charset="0"/>
                <a:cs typeface="Arial" charset="0"/>
              </a:rPr>
              <a:t>[1.3.2.10]</a:t>
            </a:r>
          </a:p>
          <a:p>
            <a:pPr eaLnBrk="1" hangingPunct="1">
              <a:spcBef>
                <a:spcPct val="0"/>
              </a:spcBef>
              <a:defRPr/>
            </a:pPr>
            <a:endParaRPr lang="en-GB" sz="1000" dirty="0">
              <a:latin typeface="Arial" charset="0"/>
              <a:cs typeface="Arial" charset="0"/>
            </a:endParaRPr>
          </a:p>
        </p:txBody>
      </p:sp>
      <p:sp>
        <p:nvSpPr>
          <p:cNvPr id="53252" name="Slide Number Placeholder 3">
            <a:extLst>
              <a:ext uri="{FF2B5EF4-FFF2-40B4-BE49-F238E27FC236}">
                <a16:creationId xmlns:a16="http://schemas.microsoft.com/office/drawing/2014/main" id="{1E575727-592C-4E99-A061-3358295191F9}"/>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252F0DC-AE50-4CA9-AC72-B5CBDF300CFE}" type="slidenum">
              <a:rPr lang="en-GB" altLang="en-US">
                <a:latin typeface="Calibri" panose="020F0502020204030204" pitchFamily="34" charset="0"/>
              </a:rPr>
              <a:pPr eaLnBrk="1" hangingPunct="1"/>
              <a:t>23</a:t>
            </a:fld>
            <a:endParaRPr lang="en-GB" altLang="en-US">
              <a:latin typeface="Calibri" panose="020F0502020204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15616310-D176-43FF-9547-36C5A9908E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639992E6-97CF-4AEE-9B36-9C9B94129640}"/>
              </a:ext>
            </a:extLst>
          </p:cNvPr>
          <p:cNvSpPr>
            <a:spLocks noGrp="1"/>
          </p:cNvSpPr>
          <p:nvPr>
            <p:ph type="body" idx="1"/>
          </p:nvPr>
        </p:nvSpPr>
        <p:spPr bwMode="auto"/>
        <p:txBody>
          <a:bodyPr wrap="square" numCol="1" anchor="t" anchorCtr="0" compatLnSpc="1">
            <a:prstTxWarp prst="textNoShape">
              <a:avLst/>
            </a:prstTxWarp>
          </a:bodyPr>
          <a:lstStyle/>
          <a:p>
            <a:pPr eaLnBrk="1" hangingPunct="1">
              <a:spcBef>
                <a:spcPct val="0"/>
              </a:spcBef>
              <a:defRPr/>
            </a:pPr>
            <a:r>
              <a:rPr lang="en-GB" sz="1000" b="1" dirty="0">
                <a:latin typeface="Arial" charset="0"/>
                <a:cs typeface="Arial" charset="0"/>
              </a:rPr>
              <a:t>NOTES FOR PRESENTERS. </a:t>
            </a:r>
          </a:p>
          <a:p>
            <a:pPr indent="-108000" eaLnBrk="1" hangingPunct="1">
              <a:spcBef>
                <a:spcPct val="0"/>
              </a:spcBef>
              <a:buFont typeface="Arial" pitchFamily="34" charset="0"/>
              <a:buChar char="•"/>
              <a:defRPr/>
            </a:pPr>
            <a:r>
              <a:rPr lang="en-GB" sz="1000" dirty="0">
                <a:latin typeface="Arial" charset="0"/>
                <a:cs typeface="Arial" charset="0"/>
              </a:rPr>
              <a:t>This slide has been provided to provide an overview of the specialist cardiovascular assessment. Further information concerning cardiovascular assessment will be available later in the presentation (from slide 9 onwards). </a:t>
            </a:r>
          </a:p>
          <a:p>
            <a:pPr indent="-108000" eaLnBrk="1" hangingPunct="1">
              <a:spcBef>
                <a:spcPct val="0"/>
              </a:spcBef>
              <a:buFont typeface="Arial" pitchFamily="34" charset="0"/>
              <a:buChar char="•"/>
              <a:defRPr/>
            </a:pPr>
            <a:r>
              <a:rPr lang="en-GB" sz="1000" dirty="0">
                <a:latin typeface="Arial" charset="0"/>
                <a:cs typeface="Arial" charset="0"/>
              </a:rPr>
              <a:t>Carry out a specialist cardiovascular assessment as follows.</a:t>
            </a:r>
          </a:p>
          <a:p>
            <a:pPr marL="180000" indent="-108000" eaLnBrk="1" hangingPunct="1">
              <a:spcBef>
                <a:spcPct val="0"/>
              </a:spcBef>
              <a:buFont typeface="Arial" pitchFamily="34" charset="0"/>
              <a:buChar char="–"/>
              <a:defRPr/>
            </a:pPr>
            <a:r>
              <a:rPr lang="en-GB" sz="1000" dirty="0">
                <a:latin typeface="Arial" charset="0"/>
                <a:cs typeface="Arial" charset="0"/>
              </a:rPr>
              <a:t> Reassess the person’s:</a:t>
            </a:r>
          </a:p>
          <a:p>
            <a:pPr marL="358775" lvl="2" indent="-108000" eaLnBrk="1" hangingPunct="1">
              <a:spcBef>
                <a:spcPct val="0"/>
              </a:spcBef>
              <a:buFont typeface="Arial" pitchFamily="34" charset="0"/>
              <a:buChar char="◊"/>
              <a:defRPr/>
            </a:pPr>
            <a:r>
              <a:rPr lang="en-GB" sz="1000" dirty="0">
                <a:latin typeface="Arial" charset="0"/>
                <a:cs typeface="Arial" charset="0"/>
              </a:rPr>
              <a:t>detailed history of TLoC including any previous events</a:t>
            </a:r>
          </a:p>
          <a:p>
            <a:pPr marL="358775" lvl="2" indent="-108000" eaLnBrk="1" hangingPunct="1">
              <a:spcBef>
                <a:spcPct val="0"/>
              </a:spcBef>
              <a:buFont typeface="Arial" pitchFamily="34" charset="0"/>
              <a:buChar char="◊"/>
              <a:defRPr/>
            </a:pPr>
            <a:r>
              <a:rPr lang="en-GB" sz="1000" dirty="0">
                <a:latin typeface="Arial" charset="0"/>
                <a:cs typeface="Arial" charset="0"/>
              </a:rPr>
              <a:t>medical history and any family history of cardiac disease or an inherited cardiac condition</a:t>
            </a:r>
          </a:p>
          <a:p>
            <a:pPr marL="358775" lvl="2" indent="-108000" eaLnBrk="1" hangingPunct="1">
              <a:spcBef>
                <a:spcPct val="0"/>
              </a:spcBef>
              <a:buFont typeface="Arial" pitchFamily="34" charset="0"/>
              <a:buChar char="◊"/>
              <a:defRPr/>
            </a:pPr>
            <a:r>
              <a:rPr lang="en-GB" sz="1000" dirty="0">
                <a:latin typeface="Arial" charset="0"/>
                <a:cs typeface="Arial" charset="0"/>
              </a:rPr>
              <a:t>drug therapy at the time of TLoC and any subsequent changes.</a:t>
            </a:r>
          </a:p>
          <a:p>
            <a:pPr marL="180000" indent="-108000" eaLnBrk="1" hangingPunct="1">
              <a:spcBef>
                <a:spcPct val="0"/>
              </a:spcBef>
              <a:buFont typeface="Arial" pitchFamily="34" charset="0"/>
              <a:buChar char="–"/>
              <a:defRPr/>
            </a:pPr>
            <a:r>
              <a:rPr lang="en-GB" sz="1000" dirty="0">
                <a:latin typeface="Arial" charset="0"/>
                <a:cs typeface="Arial" charset="0"/>
              </a:rPr>
              <a:t> Conduct a clinical examination, including full cardiovascular examination and, if clinically appropriate, measurement of lying and standing blood pressure.</a:t>
            </a:r>
          </a:p>
          <a:p>
            <a:pPr marL="180000" indent="-108000" eaLnBrk="1" hangingPunct="1">
              <a:spcBef>
                <a:spcPct val="0"/>
              </a:spcBef>
              <a:buFont typeface="Arial" pitchFamily="34" charset="0"/>
              <a:buChar char="–"/>
              <a:defRPr/>
            </a:pPr>
            <a:r>
              <a:rPr lang="en-GB" sz="1000" dirty="0">
                <a:latin typeface="Arial" charset="0"/>
                <a:cs typeface="Arial" charset="0"/>
              </a:rPr>
              <a:t> Repeat 12-lead ECG and obtain and examine previous ECG recordings.</a:t>
            </a:r>
          </a:p>
          <a:p>
            <a:pPr indent="-108000" eaLnBrk="1" hangingPunct="1">
              <a:spcBef>
                <a:spcPct val="0"/>
              </a:spcBef>
              <a:buFont typeface="Arial" pitchFamily="34" charset="0"/>
              <a:buChar char="•"/>
              <a:defRPr/>
            </a:pPr>
            <a:r>
              <a:rPr lang="en-GB" sz="1000" dirty="0">
                <a:latin typeface="Arial" charset="0"/>
                <a:cs typeface="Arial" charset="0"/>
              </a:rPr>
              <a:t>On the basis of this assessment, assign the person to one of the following suspected causes of syncope.</a:t>
            </a:r>
          </a:p>
          <a:p>
            <a:pPr marL="180000" indent="-108000" eaLnBrk="1" hangingPunct="1">
              <a:spcBef>
                <a:spcPct val="0"/>
              </a:spcBef>
              <a:buFont typeface="Arial" pitchFamily="34" charset="0"/>
              <a:buChar char="–"/>
              <a:defRPr/>
            </a:pPr>
            <a:r>
              <a:rPr lang="en-GB" sz="1000" dirty="0">
                <a:latin typeface="Arial" charset="0"/>
                <a:cs typeface="Arial" charset="0"/>
              </a:rPr>
              <a:t> Suspected structural heart disease.</a:t>
            </a:r>
          </a:p>
          <a:p>
            <a:pPr marL="180000" indent="-108000" eaLnBrk="1" hangingPunct="1">
              <a:spcBef>
                <a:spcPct val="0"/>
              </a:spcBef>
              <a:buFont typeface="Arial" pitchFamily="34" charset="0"/>
              <a:buChar char="–"/>
              <a:defRPr/>
            </a:pPr>
            <a:r>
              <a:rPr lang="en-GB" sz="1000" dirty="0">
                <a:latin typeface="Arial" charset="0"/>
                <a:cs typeface="Arial" charset="0"/>
              </a:rPr>
              <a:t> Suspected cardiac arrhythmic.</a:t>
            </a:r>
          </a:p>
          <a:p>
            <a:pPr marL="180000" indent="-108000" eaLnBrk="1" hangingPunct="1">
              <a:spcBef>
                <a:spcPct val="0"/>
              </a:spcBef>
              <a:buFont typeface="Arial" pitchFamily="34" charset="0"/>
              <a:buChar char="–"/>
              <a:defRPr/>
            </a:pPr>
            <a:r>
              <a:rPr lang="en-GB" sz="1000" dirty="0">
                <a:latin typeface="Arial" charset="0"/>
                <a:cs typeface="Arial" charset="0"/>
              </a:rPr>
              <a:t> Suspected neurally mediated.</a:t>
            </a:r>
          </a:p>
          <a:p>
            <a:pPr marL="180000" indent="-108000" eaLnBrk="1" hangingPunct="1">
              <a:spcBef>
                <a:spcPct val="0"/>
              </a:spcBef>
              <a:buFont typeface="Arial" pitchFamily="34" charset="0"/>
              <a:buChar char="–"/>
              <a:defRPr/>
            </a:pPr>
            <a:r>
              <a:rPr lang="en-GB" sz="1000" dirty="0">
                <a:latin typeface="Arial" charset="0"/>
                <a:cs typeface="Arial" charset="0"/>
              </a:rPr>
              <a:t> Unexplained. </a:t>
            </a:r>
          </a:p>
          <a:p>
            <a:pPr indent="-108000" eaLnBrk="1" hangingPunct="1">
              <a:spcBef>
                <a:spcPct val="0"/>
              </a:spcBef>
              <a:buFont typeface="Arial" pitchFamily="34" charset="0"/>
              <a:buChar char="•"/>
              <a:defRPr/>
            </a:pPr>
            <a:r>
              <a:rPr lang="en-GB" sz="1000" dirty="0">
                <a:latin typeface="Arial" charset="0"/>
                <a:cs typeface="Arial" charset="0"/>
              </a:rPr>
              <a:t>Offer further testing as directed by recommendations 1.3.2.1 to 1.3.2.10 or other tests as clinically appropriate. </a:t>
            </a:r>
            <a:r>
              <a:rPr lang="en-GB" sz="1000" b="1" dirty="0">
                <a:latin typeface="Arial" charset="0"/>
                <a:cs typeface="Arial" charset="0"/>
              </a:rPr>
              <a:t>[1.3.1.1]</a:t>
            </a:r>
            <a:endParaRPr lang="en-GB" sz="1000" dirty="0">
              <a:latin typeface="Arial" charset="0"/>
              <a:cs typeface="Arial" charset="0"/>
            </a:endParaRPr>
          </a:p>
        </p:txBody>
      </p:sp>
      <p:sp>
        <p:nvSpPr>
          <p:cNvPr id="37892" name="Slide Number Placeholder 3">
            <a:extLst>
              <a:ext uri="{FF2B5EF4-FFF2-40B4-BE49-F238E27FC236}">
                <a16:creationId xmlns:a16="http://schemas.microsoft.com/office/drawing/2014/main" id="{073F8871-8B21-43F0-B205-82A0F67C9892}"/>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2984FF0-D23D-4CBF-B4EA-6192C760F1F7}" type="slidenum">
              <a:rPr lang="en-GB" altLang="en-US">
                <a:latin typeface="Calibri" panose="020F0502020204030204" pitchFamily="34" charset="0"/>
              </a:rPr>
              <a:pPr eaLnBrk="1" hangingPunct="1"/>
              <a:t>24</a:t>
            </a:fld>
            <a:endParaRPr lang="en-GB"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F59AFF32-3109-4026-8293-DCDEA0C54C41}"/>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15B717C-C4D7-4BAD-80F8-F6E20CC1FAF0}" type="slidenum">
              <a:rPr lang="en-GB" altLang="en-US">
                <a:solidFill>
                  <a:srgbClr val="000000"/>
                </a:solidFill>
                <a:latin typeface="Calibri" panose="020F0502020204030204" pitchFamily="34" charset="0"/>
              </a:rPr>
              <a:pPr eaLnBrk="1" hangingPunct="1"/>
              <a:t>3</a:t>
            </a:fld>
            <a:endParaRPr lang="en-GB" altLang="en-US">
              <a:solidFill>
                <a:srgbClr val="000000"/>
              </a:solidFill>
              <a:latin typeface="Calibri" panose="020F0502020204030204" pitchFamily="34" charset="0"/>
            </a:endParaRPr>
          </a:p>
        </p:txBody>
      </p:sp>
      <p:sp>
        <p:nvSpPr>
          <p:cNvPr id="32771" name="Rectangle 2">
            <a:extLst>
              <a:ext uri="{FF2B5EF4-FFF2-40B4-BE49-F238E27FC236}">
                <a16:creationId xmlns:a16="http://schemas.microsoft.com/office/drawing/2014/main" id="{B9389219-5B29-463A-A925-D81F9D2BF5B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a:extLst>
              <a:ext uri="{FF2B5EF4-FFF2-40B4-BE49-F238E27FC236}">
                <a16:creationId xmlns:a16="http://schemas.microsoft.com/office/drawing/2014/main" id="{873AFE80-9716-4A5F-A551-6774628E04B9}"/>
              </a:ext>
            </a:extLst>
          </p:cNvPr>
          <p:cNvSpPr>
            <a:spLocks noGrp="1" noChangeArrowheads="1"/>
          </p:cNvSpPr>
          <p:nvPr>
            <p:ph type="body" idx="1"/>
          </p:nvPr>
        </p:nvSpPr>
        <p:spPr bwMode="auto">
          <a:xfrm>
            <a:off x="333375" y="4433888"/>
            <a:ext cx="6191250" cy="4808537"/>
          </a:xfrm>
        </p:spPr>
        <p:txBody>
          <a:bodyPr wrap="square" numCol="1" anchor="t" anchorCtr="0" compatLnSpc="1">
            <a:prstTxWarp prst="textNoShape">
              <a:avLst/>
            </a:prstTxWarp>
            <a:normAutofit fontScale="92500"/>
          </a:bodyPr>
          <a:lstStyle/>
          <a:p>
            <a:pPr eaLnBrk="1" hangingPunct="1">
              <a:lnSpc>
                <a:spcPct val="110000"/>
              </a:lnSpc>
              <a:spcBef>
                <a:spcPct val="0"/>
              </a:spcBef>
              <a:defRPr/>
            </a:pPr>
            <a:r>
              <a:rPr lang="en-GB" sz="1000" b="1" dirty="0">
                <a:latin typeface="Arial" charset="0"/>
                <a:cs typeface="Arial" charset="0"/>
              </a:rPr>
              <a:t>NOTES FOR PRESENTERS. </a:t>
            </a:r>
          </a:p>
          <a:p>
            <a:pPr eaLnBrk="1" hangingPunct="1">
              <a:lnSpc>
                <a:spcPct val="110000"/>
              </a:lnSpc>
              <a:spcBef>
                <a:spcPct val="0"/>
              </a:spcBef>
              <a:defRPr/>
            </a:pPr>
            <a:r>
              <a:rPr lang="en-GB" sz="1000" b="1" dirty="0">
                <a:latin typeface="Arial" charset="0"/>
                <a:cs typeface="Arial" charset="0"/>
              </a:rPr>
              <a:t>Key points to raise:</a:t>
            </a:r>
          </a:p>
          <a:p>
            <a:pPr eaLnBrk="1" hangingPunct="1">
              <a:lnSpc>
                <a:spcPct val="110000"/>
              </a:lnSpc>
              <a:spcBef>
                <a:spcPct val="0"/>
              </a:spcBef>
              <a:defRPr/>
            </a:pPr>
            <a:r>
              <a:rPr lang="en-GB" sz="1000" dirty="0">
                <a:latin typeface="Arial" charset="0"/>
                <a:cs typeface="Arial" charset="0"/>
              </a:rPr>
              <a:t>TLoC is very common: it affects up to half the population in the UK at some point in their lives. TLoC may be defined as spontaneous loss of consciousness with complete recovery. In this context, complete recovery would involve full recovery of consciousness without any residual neurological deficit. An episode of TLoC is often described as a ‘blackout’ or a ‘collapse’, but some people collapse without TLoC and this guideline does not cover that situation. There are various causes of TLoC, including cardiovascular disorders (which are the most common), neurological conditions such as epilepsy, and psychogenic attacks. </a:t>
            </a:r>
          </a:p>
          <a:p>
            <a:pPr eaLnBrk="1" hangingPunct="1">
              <a:lnSpc>
                <a:spcPct val="110000"/>
              </a:lnSpc>
              <a:spcBef>
                <a:spcPct val="0"/>
              </a:spcBef>
              <a:defRPr/>
            </a:pPr>
            <a:r>
              <a:rPr lang="en-GB" sz="1000" dirty="0">
                <a:latin typeface="Arial" charset="0"/>
                <a:cs typeface="Arial" charset="0"/>
              </a:rPr>
              <a:t>The diagnosis of the underlying cause of TLoC is often inaccurate, inefficient and delayed. There is huge variation in the management of TLoC. Some people have expensive and inappropriate tests or inappropriate specialist referral (unnecessary referral or referral to the wrong specialty); others with potentially dangerous conditions may not receive appropriate assessment, diagnosis and treatment.</a:t>
            </a:r>
          </a:p>
          <a:p>
            <a:pPr eaLnBrk="1" hangingPunct="1">
              <a:lnSpc>
                <a:spcPct val="110000"/>
              </a:lnSpc>
              <a:spcBef>
                <a:spcPct val="0"/>
              </a:spcBef>
              <a:defRPr/>
            </a:pPr>
            <a:r>
              <a:rPr lang="en-GB" sz="1000" dirty="0">
                <a:latin typeface="Arial" charset="0"/>
                <a:cs typeface="Arial" charset="0"/>
              </a:rPr>
              <a:t>There is some existing NICE guidance and other guidance that relates to TLoC, but there is no NICE guidance that addresses the crucial aspects of initial assessment, diagnosis and specialist referral of people who have had TLoC. This guideline will aim to meet this need by defining the appropriate pathways for the initial assessment, diagnosis and specialist referral of people who have had TLoC, so that they receive the correct diagnosis quickly, efficiently and cost effectively, leading to a suitable management plan. </a:t>
            </a:r>
          </a:p>
          <a:p>
            <a:pPr eaLnBrk="1" hangingPunct="1">
              <a:lnSpc>
                <a:spcPct val="110000"/>
              </a:lnSpc>
              <a:spcBef>
                <a:spcPct val="0"/>
              </a:spcBef>
              <a:defRPr/>
            </a:pPr>
            <a:r>
              <a:rPr lang="en-GB" sz="1000" dirty="0">
                <a:latin typeface="Arial" charset="0"/>
                <a:cs typeface="Arial" charset="0"/>
              </a:rPr>
              <a:t>The approach of the Guideline Development Group was to produce a guideline in the form of an algorithm. This guideline is a diagnostic pathway.</a:t>
            </a:r>
            <a:endParaRPr lang="en-US" sz="1000" b="1" dirty="0">
              <a:latin typeface="Arial" charset="0"/>
              <a:cs typeface="Arial" charset="0"/>
            </a:endParaRPr>
          </a:p>
          <a:p>
            <a:pPr eaLnBrk="1" hangingPunct="1">
              <a:lnSpc>
                <a:spcPct val="110000"/>
              </a:lnSpc>
              <a:spcBef>
                <a:spcPct val="0"/>
              </a:spcBef>
              <a:defRPr/>
            </a:pPr>
            <a:endParaRPr lang="en-GB" sz="1000" dirty="0">
              <a:latin typeface="Arial" charset="0"/>
              <a:cs typeface="Arial" charset="0"/>
            </a:endParaRPr>
          </a:p>
          <a:p>
            <a:pPr eaLnBrk="1" hangingPunct="1">
              <a:lnSpc>
                <a:spcPct val="110000"/>
              </a:lnSpc>
              <a:spcBef>
                <a:spcPct val="0"/>
              </a:spcBef>
              <a:defRPr/>
            </a:pPr>
            <a:r>
              <a:rPr lang="en-GB" sz="1000" b="1" dirty="0">
                <a:latin typeface="Arial" charset="0"/>
                <a:cs typeface="Arial" charset="0"/>
              </a:rPr>
              <a:t>Principles of assessment and treatment</a:t>
            </a:r>
            <a:endParaRPr lang="en-GB" sz="1000" dirty="0">
              <a:latin typeface="Arial" charset="0"/>
              <a:cs typeface="Arial" charset="0"/>
            </a:endParaRPr>
          </a:p>
          <a:p>
            <a:pPr eaLnBrk="1" hangingPunct="1">
              <a:lnSpc>
                <a:spcPct val="110000"/>
              </a:lnSpc>
              <a:spcBef>
                <a:spcPct val="0"/>
              </a:spcBef>
              <a:defRPr/>
            </a:pPr>
            <a:r>
              <a:rPr lang="en-GB" sz="1000" dirty="0">
                <a:latin typeface="Arial" charset="0"/>
                <a:cs typeface="Arial" charset="0"/>
              </a:rPr>
              <a:t>In considering the assessment and treatment of people who have experienced TLoC, it is important to distinguish terms that describe the circumstances or nature of the episode from those that define the mechanism for loss of consciousness. Descriptive terms tend to guide further aspects of assessment, whereas the mechanism of TLoC will determine treatment. </a:t>
            </a:r>
          </a:p>
          <a:p>
            <a:pPr eaLnBrk="1" hangingPunct="1">
              <a:lnSpc>
                <a:spcPct val="110000"/>
              </a:lnSpc>
              <a:spcBef>
                <a:spcPct val="0"/>
              </a:spcBef>
              <a:defRPr/>
            </a:pPr>
            <a:r>
              <a:rPr lang="en-GB" sz="1000" dirty="0">
                <a:latin typeface="Arial" charset="0"/>
                <a:cs typeface="Arial" charset="0"/>
              </a:rPr>
              <a:t>Clinical reasoning forms an important part of the process of ensuring that people who experience TLoC receive assessment, advice and treatment that is appropriate for each individual. Determination of the mechanism for TLoC in an individual requires collection of evidence (from a detailed history, from clinical assessment and from appropriate investigations), and interpretation of each piece of evidence in overall clinical context.</a:t>
            </a:r>
            <a:endParaRPr lang="en-GB" sz="1000" i="1" dirty="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4D344509-18AA-4DBC-A3DC-89526ADB481B}"/>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E96ED86-2D6A-4818-B736-602F806630A1}" type="slidenum">
              <a:rPr lang="en-GB" altLang="en-US">
                <a:solidFill>
                  <a:srgbClr val="000000"/>
                </a:solidFill>
                <a:latin typeface="Calibri" panose="020F0502020204030204" pitchFamily="34" charset="0"/>
              </a:rPr>
              <a:pPr eaLnBrk="1" hangingPunct="1"/>
              <a:t>4</a:t>
            </a:fld>
            <a:endParaRPr lang="en-GB" altLang="en-US">
              <a:solidFill>
                <a:srgbClr val="000000"/>
              </a:solidFill>
              <a:latin typeface="Calibri" panose="020F0502020204030204" pitchFamily="34" charset="0"/>
            </a:endParaRPr>
          </a:p>
        </p:txBody>
      </p:sp>
      <p:sp>
        <p:nvSpPr>
          <p:cNvPr id="33795" name="Rectangle 2">
            <a:extLst>
              <a:ext uri="{FF2B5EF4-FFF2-40B4-BE49-F238E27FC236}">
                <a16:creationId xmlns:a16="http://schemas.microsoft.com/office/drawing/2014/main" id="{E73ADC27-F480-4B9E-9740-550AD241FDB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a:extLst>
              <a:ext uri="{FF2B5EF4-FFF2-40B4-BE49-F238E27FC236}">
                <a16:creationId xmlns:a16="http://schemas.microsoft.com/office/drawing/2014/main" id="{03988D0D-569E-4DF1-A689-DC1BA8DFF2ED}"/>
              </a:ext>
            </a:extLst>
          </p:cNvPr>
          <p:cNvSpPr>
            <a:spLocks noGrp="1" noChangeArrowheads="1"/>
          </p:cNvSpPr>
          <p:nvPr>
            <p:ph type="body" idx="1"/>
          </p:nvPr>
        </p:nvSpPr>
        <p:spPr>
          <a:ln/>
        </p:spPr>
        <p:txBody>
          <a:bodyPr/>
          <a:lstStyle/>
          <a:p>
            <a:pPr eaLnBrk="1" fontAlgn="auto" hangingPunct="1">
              <a:spcBef>
                <a:spcPts val="0"/>
              </a:spcBef>
              <a:spcAft>
                <a:spcPts val="0"/>
              </a:spcAft>
              <a:defRPr/>
            </a:pPr>
            <a:r>
              <a:rPr lang="en-GB" sz="1000" b="1" dirty="0">
                <a:latin typeface="Arial" pitchFamily="34" charset="0"/>
                <a:cs typeface="Arial" pitchFamily="34" charset="0"/>
              </a:rPr>
              <a:t>NOTES FOR PRESENTERS:</a:t>
            </a:r>
          </a:p>
          <a:p>
            <a:pPr eaLnBrk="1" fontAlgn="auto" hangingPunct="1">
              <a:spcBef>
                <a:spcPts val="0"/>
              </a:spcBef>
              <a:spcAft>
                <a:spcPts val="0"/>
              </a:spcAft>
              <a:defRPr/>
            </a:pPr>
            <a:r>
              <a:rPr lang="en-GB" sz="1000" b="1" dirty="0">
                <a:latin typeface="Arial" pitchFamily="34" charset="0"/>
                <a:cs typeface="Arial" pitchFamily="34" charset="0"/>
              </a:rPr>
              <a:t>Key points to raise:</a:t>
            </a:r>
          </a:p>
          <a:p>
            <a:pPr eaLnBrk="1" fontAlgn="auto" hangingPunct="1">
              <a:spcBef>
                <a:spcPts val="0"/>
              </a:spcBef>
              <a:spcAft>
                <a:spcPts val="0"/>
              </a:spcAft>
              <a:defRPr/>
            </a:pPr>
            <a:r>
              <a:rPr lang="en-GB" sz="1000" dirty="0">
                <a:latin typeface="Arial" pitchFamily="34" charset="0"/>
                <a:cs typeface="Arial" pitchFamily="34" charset="0"/>
              </a:rPr>
              <a:t>The advice in the NICE guideline covers the assessment, diagnosis and specialist referral of adults and young people aged 16 and over who have experienced a blackout (transient loss of consciousness).</a:t>
            </a:r>
          </a:p>
          <a:p>
            <a:pPr eaLnBrk="1" fontAlgn="auto" hangingPunct="1">
              <a:spcBef>
                <a:spcPts val="0"/>
              </a:spcBef>
              <a:spcAft>
                <a:spcPts val="0"/>
              </a:spcAft>
              <a:defRPr/>
            </a:pPr>
            <a:endParaRPr lang="en-GB" sz="1000" b="1" dirty="0">
              <a:latin typeface="Arial" pitchFamily="34" charset="0"/>
              <a:cs typeface="Arial" pitchFamily="34" charset="0"/>
            </a:endParaRPr>
          </a:p>
          <a:p>
            <a:pPr eaLnBrk="1" fontAlgn="auto" hangingPunct="1">
              <a:spcBef>
                <a:spcPts val="0"/>
              </a:spcBef>
              <a:spcAft>
                <a:spcPts val="0"/>
              </a:spcAft>
              <a:defRPr/>
            </a:pPr>
            <a:r>
              <a:rPr lang="en-GB" sz="1000" b="1" dirty="0">
                <a:latin typeface="Arial" pitchFamily="34" charset="0"/>
                <a:cs typeface="Arial" pitchFamily="34" charset="0"/>
              </a:rPr>
              <a:t>Population groups that are covered </a:t>
            </a:r>
          </a:p>
          <a:p>
            <a:pPr eaLnBrk="1" fontAlgn="auto" hangingPunct="1">
              <a:spcBef>
                <a:spcPts val="0"/>
              </a:spcBef>
              <a:spcAft>
                <a:spcPts val="0"/>
              </a:spcAft>
              <a:defRPr/>
            </a:pPr>
            <a:r>
              <a:rPr lang="en-GB" sz="1000" dirty="0">
                <a:latin typeface="Arial" pitchFamily="34" charset="0"/>
                <a:cs typeface="Arial" pitchFamily="34" charset="0"/>
              </a:rPr>
              <a:t>Adults and young people (16 years and over) who present having experienced a transient loss of consciousness with complete recovery. </a:t>
            </a:r>
          </a:p>
          <a:p>
            <a:pPr eaLnBrk="1" fontAlgn="auto" hangingPunct="1">
              <a:spcBef>
                <a:spcPts val="0"/>
              </a:spcBef>
              <a:spcAft>
                <a:spcPts val="0"/>
              </a:spcAft>
              <a:defRPr/>
            </a:pPr>
            <a:endParaRPr lang="en-GB" sz="1000" b="1" dirty="0">
              <a:latin typeface="Arial" pitchFamily="34" charset="0"/>
              <a:cs typeface="Arial" pitchFamily="34" charset="0"/>
            </a:endParaRPr>
          </a:p>
          <a:p>
            <a:pPr eaLnBrk="1" fontAlgn="auto" hangingPunct="1">
              <a:spcBef>
                <a:spcPts val="0"/>
              </a:spcBef>
              <a:spcAft>
                <a:spcPts val="0"/>
              </a:spcAft>
              <a:defRPr/>
            </a:pPr>
            <a:r>
              <a:rPr lang="en-GB" sz="1000" b="1" dirty="0">
                <a:latin typeface="Arial" pitchFamily="34" charset="0"/>
                <a:cs typeface="Arial" pitchFamily="34" charset="0"/>
              </a:rPr>
              <a:t>Population groups that are not covered </a:t>
            </a:r>
          </a:p>
          <a:p>
            <a:pPr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Children under 16. </a:t>
            </a:r>
          </a:p>
          <a:p>
            <a:pPr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People who have experienced TLoC after sustaining a physical injury: for example, following head injury or major trauma. </a:t>
            </a:r>
          </a:p>
          <a:p>
            <a:pPr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People who have experienced a collapse without loss of consciousness. </a:t>
            </a:r>
          </a:p>
          <a:p>
            <a:pPr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People who have experienced a prolonged loss of consciousness without spontaneous recovery, which may be described as a coma. </a:t>
            </a:r>
          </a:p>
          <a:p>
            <a:pPr eaLnBrk="1" fontAlgn="auto" hangingPunct="1">
              <a:spcBef>
                <a:spcPts val="0"/>
              </a:spcBef>
              <a:spcAft>
                <a:spcPts val="0"/>
              </a:spcAft>
              <a:defRPr/>
            </a:pPr>
            <a:endParaRPr lang="en-US" sz="1000" b="1" i="1" dirty="0">
              <a:latin typeface="Arial" pitchFamily="34" charset="0"/>
              <a:cs typeface="Arial" pitchFamily="34" charset="0"/>
            </a:endParaRPr>
          </a:p>
          <a:p>
            <a:pPr eaLnBrk="1" fontAlgn="auto" hangingPunct="1">
              <a:spcBef>
                <a:spcPts val="0"/>
              </a:spcBef>
              <a:spcAft>
                <a:spcPts val="0"/>
              </a:spcAft>
              <a:defRPr/>
            </a:pPr>
            <a:r>
              <a:rPr lang="en-US" sz="1000" b="1" dirty="0">
                <a:latin typeface="Arial" pitchFamily="34" charset="0"/>
                <a:cs typeface="Arial" pitchFamily="34" charset="0"/>
              </a:rPr>
              <a:t>Definitions</a:t>
            </a:r>
          </a:p>
          <a:p>
            <a:pPr eaLnBrk="1" fontAlgn="auto" hangingPunct="1">
              <a:spcBef>
                <a:spcPts val="0"/>
              </a:spcBef>
              <a:spcAft>
                <a:spcPts val="0"/>
              </a:spcAft>
              <a:defRPr/>
            </a:pPr>
            <a:r>
              <a:rPr lang="en-US" sz="1000" dirty="0">
                <a:latin typeface="Arial" pitchFamily="34" charset="0"/>
                <a:cs typeface="Arial" pitchFamily="34" charset="0"/>
              </a:rPr>
              <a:t>This guideline contains many terms. A glossary of terms is given in appendix C in the NICE guideline, and a ‘Key to terms’ is on pages 4 and 5 in the quick reference guide.</a:t>
            </a:r>
            <a:endParaRPr lang="en-GB" sz="1000" dirty="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C0FBFD5A-1F03-4F40-ADAA-DD8054573B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1F4443F4-6C0A-4BC3-833B-42E9E3674F9E}"/>
              </a:ext>
            </a:extLst>
          </p:cNvPr>
          <p:cNvSpPr>
            <a:spLocks noGrp="1"/>
          </p:cNvSpPr>
          <p:nvPr>
            <p:ph type="body" idx="1"/>
          </p:nvPr>
        </p:nvSpPr>
        <p:spPr/>
        <p:txBody>
          <a:bodyPr>
            <a:noAutofit/>
          </a:bodyPr>
          <a:lstStyle/>
          <a:p>
            <a:pPr eaLnBrk="1" fontAlgn="auto" hangingPunct="1">
              <a:spcBef>
                <a:spcPts val="0"/>
              </a:spcBef>
              <a:spcAft>
                <a:spcPts val="0"/>
              </a:spcAft>
              <a:defRPr/>
            </a:pPr>
            <a:r>
              <a:rPr lang="en-GB" sz="1000" b="1" dirty="0">
                <a:latin typeface="Arial" pitchFamily="34" charset="0"/>
                <a:cs typeface="Arial" pitchFamily="34" charset="0"/>
              </a:rPr>
              <a:t>NOTES FOR PRESENTERS. </a:t>
            </a:r>
          </a:p>
          <a:p>
            <a:pPr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If the person with suspected TLoC has sustained an injury or they have not made a full recovery of consciousness, use clinical judgement to determine appropriate management and the urgency of treatment. </a:t>
            </a:r>
            <a:r>
              <a:rPr lang="en-GB" sz="1000" b="1" dirty="0">
                <a:latin typeface="Arial" pitchFamily="34" charset="0"/>
                <a:cs typeface="Arial" pitchFamily="34" charset="0"/>
              </a:rPr>
              <a:t>[1.1.1.1]</a:t>
            </a:r>
            <a:endParaRPr lang="en-GB" sz="1000" dirty="0">
              <a:latin typeface="Arial" pitchFamily="34" charset="0"/>
              <a:cs typeface="Arial" pitchFamily="34" charset="0"/>
            </a:endParaRPr>
          </a:p>
          <a:p>
            <a:pPr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Use information gathered from all accounts of the suspected TLoC (see recommendation 1.1.1.2) to confirm whether or not TLoC has occurred. If this is uncertain it should be assumed that they had TLoC until proven otherwise. But, if the person did not have TLoC, instigate suitable management (for example, if the person is determined to have had a fall, rather than TLoC, refer to ‘Falls: the assessment and prevention of falls in older people’ [NICE clinical guideline 21]). </a:t>
            </a:r>
            <a:r>
              <a:rPr lang="en-GB" sz="1000" b="1" dirty="0">
                <a:latin typeface="Arial" pitchFamily="34" charset="0"/>
                <a:cs typeface="Arial" pitchFamily="34" charset="0"/>
              </a:rPr>
              <a:t>[1.1.1.4]</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Assess and record:</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details of any previous TLoC, including number and frequency</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the person’s medical history and any family history of cardiac disease (for example, personal history of heart disease and family history of sudden cardiac death)</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current medication that may have contributed to TLoC (for example, diuretics)</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vital signs (for example, pulse rate, respiratory rate and temperature) – repeat if clinically indicated</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lying and standing blood pressure if clinically appropriate</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other cardiovascular and neurological signs.</a:t>
            </a:r>
            <a:r>
              <a:rPr lang="en-GB" sz="1000" b="1" dirty="0">
                <a:latin typeface="Arial" pitchFamily="34" charset="0"/>
                <a:cs typeface="Arial" pitchFamily="34" charset="0"/>
              </a:rPr>
              <a:t> [1.1.2.1]</a:t>
            </a:r>
          </a:p>
          <a:p>
            <a:pPr marL="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If during the initial assessment, there is suspicion of an underlying problem causing TLoC, or additional to TLoC, carry out </a:t>
            </a:r>
            <a:r>
              <a:rPr lang="en-GB" sz="1000" b="1" dirty="0">
                <a:latin typeface="Arial" pitchFamily="34" charset="0"/>
                <a:cs typeface="Arial" pitchFamily="34" charset="0"/>
              </a:rPr>
              <a:t>relevant</a:t>
            </a:r>
            <a:r>
              <a:rPr lang="en-GB" sz="1000" dirty="0">
                <a:latin typeface="Arial" pitchFamily="34" charset="0"/>
                <a:cs typeface="Arial" pitchFamily="34" charset="0"/>
              </a:rPr>
              <a:t> examinations and investigations (for example, check blood glucose levels if diabetic hypoglycaemia is suspected, or haemoglobin levels if anaemia or bleeding is suspected; see also recommendation 1.2.2.1 about the use of electroencephalogram [EEG]). </a:t>
            </a:r>
            <a:r>
              <a:rPr lang="en-GB" sz="1000" b="1" dirty="0">
                <a:latin typeface="Arial" pitchFamily="34" charset="0"/>
                <a:cs typeface="Arial" pitchFamily="34" charset="0"/>
              </a:rPr>
              <a:t>[1.1.2.4]</a:t>
            </a:r>
          </a:p>
          <a:p>
            <a:pPr marL="0" lvl="1"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If TLoC is secondary to a condition that requires immediate action, use clinical judgement to determine appropriate management and the urgency of treatment. </a:t>
            </a:r>
            <a:r>
              <a:rPr lang="en-GB" sz="1000" b="1" dirty="0">
                <a:latin typeface="Arial" pitchFamily="34" charset="0"/>
                <a:cs typeface="Arial" pitchFamily="34" charset="0"/>
              </a:rPr>
              <a:t>[1.1.4.1]</a:t>
            </a:r>
          </a:p>
          <a:p>
            <a:pPr eaLnBrk="1" fontAlgn="auto" hangingPunct="1">
              <a:spcBef>
                <a:spcPts val="0"/>
              </a:spcBef>
              <a:spcAft>
                <a:spcPts val="0"/>
              </a:spcAft>
              <a:defRPr/>
            </a:pPr>
            <a:endParaRPr lang="en-GB" sz="1000" dirty="0">
              <a:latin typeface="Arial" pitchFamily="34" charset="0"/>
              <a:cs typeface="Arial" pitchFamily="34" charset="0"/>
            </a:endParaRPr>
          </a:p>
          <a:p>
            <a:pPr eaLnBrk="1" fontAlgn="auto" hangingPunct="1">
              <a:spcBef>
                <a:spcPts val="0"/>
              </a:spcBef>
              <a:spcAft>
                <a:spcPts val="0"/>
              </a:spcAft>
              <a:defRPr/>
            </a:pPr>
            <a:r>
              <a:rPr lang="en-GB" sz="1000" b="1" dirty="0">
                <a:latin typeface="Arial" pitchFamily="34" charset="0"/>
                <a:cs typeface="Arial" pitchFamily="34" charset="0"/>
              </a:rPr>
              <a:t>Footnote:</a:t>
            </a:r>
          </a:p>
          <a:p>
            <a:pPr eaLnBrk="1" fontAlgn="auto" hangingPunct="1">
              <a:spcBef>
                <a:spcPts val="0"/>
              </a:spcBef>
              <a:spcAft>
                <a:spcPts val="0"/>
              </a:spcAft>
              <a:defRPr/>
            </a:pPr>
            <a:r>
              <a:rPr lang="en-GB" sz="1000" dirty="0">
                <a:latin typeface="Arial" pitchFamily="34" charset="0"/>
                <a:cs typeface="Arial" pitchFamily="34" charset="0"/>
              </a:rPr>
              <a:t>1.  For example, if the person is determined to have had a fall rather than TLoC, see ‘Falls: the assessment and prevention of falls in older people’ (NICE clinical guideline 21).</a:t>
            </a:r>
          </a:p>
          <a:p>
            <a:pPr eaLnBrk="1" fontAlgn="auto" hangingPunct="1">
              <a:spcBef>
                <a:spcPts val="0"/>
              </a:spcBef>
              <a:spcAft>
                <a:spcPts val="0"/>
              </a:spcAft>
              <a:defRPr/>
            </a:pPr>
            <a:endParaRPr lang="en-GB" sz="1000" dirty="0">
              <a:latin typeface="Arial" pitchFamily="34" charset="0"/>
              <a:cs typeface="Arial" pitchFamily="34" charset="0"/>
            </a:endParaRPr>
          </a:p>
        </p:txBody>
      </p:sp>
      <p:sp>
        <p:nvSpPr>
          <p:cNvPr id="33796" name="Slide Number Placeholder 3">
            <a:extLst>
              <a:ext uri="{FF2B5EF4-FFF2-40B4-BE49-F238E27FC236}">
                <a16:creationId xmlns:a16="http://schemas.microsoft.com/office/drawing/2014/main" id="{73B4A524-A29A-40A9-BB78-771D30C034AD}"/>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87D55A4-C1A6-4CFB-8146-870771129E9F}" type="slidenum">
              <a:rPr lang="en-GB" altLang="en-US">
                <a:latin typeface="Calibri" panose="020F0502020204030204" pitchFamily="34" charset="0"/>
              </a:rPr>
              <a:pPr eaLnBrk="1" hangingPunct="1"/>
              <a:t>5</a:t>
            </a:fld>
            <a:endParaRPr lang="en-GB"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E8DE8221-A945-4ED3-B2AB-2B86FCCCB2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9A94C1F9-D59F-44F8-8631-C5F9134DE5AB}"/>
              </a:ext>
            </a:extLst>
          </p:cNvPr>
          <p:cNvSpPr>
            <a:spLocks noGrp="1"/>
          </p:cNvSpPr>
          <p:nvPr>
            <p:ph type="body" idx="1"/>
          </p:nvPr>
        </p:nvSpPr>
        <p:spPr/>
        <p:txBody>
          <a:bodyPr>
            <a:noAutofit/>
          </a:bodyPr>
          <a:lstStyle/>
          <a:p>
            <a:pPr eaLnBrk="1" fontAlgn="auto" hangingPunct="1">
              <a:spcBef>
                <a:spcPts val="0"/>
              </a:spcBef>
              <a:spcAft>
                <a:spcPts val="0"/>
              </a:spcAft>
              <a:defRPr/>
            </a:pPr>
            <a:r>
              <a:rPr lang="en-GB" sz="1000" b="1" dirty="0">
                <a:latin typeface="Arial" pitchFamily="34" charset="0"/>
                <a:cs typeface="Arial" pitchFamily="34" charset="0"/>
              </a:rPr>
              <a:t>NOTES FOR PRESENTERS. </a:t>
            </a:r>
          </a:p>
          <a:p>
            <a:pPr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Refer urgently for cardiovascular assessment, with the referral reviewed and prioritised by an appropriate specialist within 24 hours, anyone with TLoC who also has any of the following.</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An ECG abnormality (see recommendations 1.1.2.2 and 1.1.2.3).</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Heart failure (history or physical signs).</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TLoC during exertion.</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Family history of sudden cardiac death in people aged younger than 40 years and/or an inherited cardiac condition.</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New or unexplained breathlessness.</a:t>
            </a:r>
          </a:p>
          <a:p>
            <a:pPr marL="252000" lvl="1"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A heart murmur.</a:t>
            </a:r>
          </a:p>
          <a:p>
            <a:pPr marL="108000" eaLnBrk="1" fontAlgn="auto" hangingPunct="1">
              <a:spcBef>
                <a:spcPts val="0"/>
              </a:spcBef>
              <a:spcAft>
                <a:spcPts val="0"/>
              </a:spcAft>
              <a:defRPr/>
            </a:pPr>
            <a:r>
              <a:rPr lang="en-GB" sz="1000" dirty="0">
                <a:latin typeface="Arial" pitchFamily="34" charset="0"/>
                <a:cs typeface="Arial" pitchFamily="34" charset="0"/>
              </a:rPr>
              <a:t>Consider referring within 24 hours for cardiovascular assessment, as above, anyone aged older than 65 years who has experienced TLoC without prodromal symptoms. </a:t>
            </a:r>
            <a:r>
              <a:rPr lang="en-GB" sz="1000" b="1" dirty="0">
                <a:latin typeface="Arial" pitchFamily="34" charset="0"/>
                <a:cs typeface="Arial" pitchFamily="34" charset="0"/>
              </a:rPr>
              <a:t>[1.1.4.2]</a:t>
            </a:r>
          </a:p>
          <a:p>
            <a:pPr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If the person presents to the ambulance service, take them to the Emergency Department unless a diagnosis of an uncomplicated faint or situational syncope is clear.</a:t>
            </a:r>
            <a:r>
              <a:rPr lang="en-GB" sz="1000" b="1" dirty="0">
                <a:latin typeface="Arial" pitchFamily="34" charset="0"/>
                <a:cs typeface="Arial" pitchFamily="34" charset="0"/>
              </a:rPr>
              <a:t> [1.1.4.6]</a:t>
            </a:r>
          </a:p>
          <a:p>
            <a:pPr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Diagnose uncomplicated faint (uncomplicated vasovagal syncope) on the basis of the initial assessment when:</a:t>
            </a:r>
          </a:p>
          <a:p>
            <a:pPr marL="252000"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there are no features that suggest an alternative diagnosis (note that brief seizure activity can occur during uncomplicated faints and is not necessarily diagnostic of epilepsy) </a:t>
            </a:r>
            <a:r>
              <a:rPr lang="en-GB" sz="1000" b="1" dirty="0">
                <a:latin typeface="Arial" pitchFamily="34" charset="0"/>
                <a:cs typeface="Arial" pitchFamily="34" charset="0"/>
              </a:rPr>
              <a:t>and</a:t>
            </a:r>
            <a:endParaRPr lang="en-GB" sz="1000" dirty="0">
              <a:latin typeface="Arial" pitchFamily="34" charset="0"/>
              <a:cs typeface="Arial" pitchFamily="34" charset="0"/>
            </a:endParaRPr>
          </a:p>
          <a:p>
            <a:pPr marL="252000"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there are features suggestive of uncomplicated faint (the 3 ‘P’s) such as:</a:t>
            </a:r>
          </a:p>
          <a:p>
            <a:pPr marL="360000" lvl="2" indent="-108000" eaLnBrk="1" fontAlgn="auto" hangingPunct="1">
              <a:spcBef>
                <a:spcPts val="0"/>
              </a:spcBef>
              <a:spcAft>
                <a:spcPts val="0"/>
              </a:spcAft>
              <a:buFont typeface="Arial" pitchFamily="34" charset="0"/>
              <a:buChar char="◊"/>
              <a:tabLst>
                <a:tab pos="180000" algn="l"/>
              </a:tabLst>
              <a:defRPr/>
            </a:pPr>
            <a:r>
              <a:rPr lang="en-GB" sz="1000" b="1" dirty="0">
                <a:latin typeface="Arial" pitchFamily="34" charset="0"/>
                <a:cs typeface="Arial" pitchFamily="34" charset="0"/>
              </a:rPr>
              <a:t>P</a:t>
            </a:r>
            <a:r>
              <a:rPr lang="en-GB" sz="1000" dirty="0">
                <a:latin typeface="Arial" pitchFamily="34" charset="0"/>
                <a:cs typeface="Arial" pitchFamily="34" charset="0"/>
              </a:rPr>
              <a:t>osture – prolonged standing, or similar episodes that have been prevented by lying down</a:t>
            </a:r>
          </a:p>
          <a:p>
            <a:pPr marL="360000" lvl="2" indent="-108000" eaLnBrk="1" fontAlgn="auto" hangingPunct="1">
              <a:spcBef>
                <a:spcPts val="0"/>
              </a:spcBef>
              <a:spcAft>
                <a:spcPts val="0"/>
              </a:spcAft>
              <a:buFont typeface="Arial" pitchFamily="34" charset="0"/>
              <a:buChar char="◊"/>
              <a:tabLst>
                <a:tab pos="180000" algn="l"/>
              </a:tabLst>
              <a:defRPr/>
            </a:pPr>
            <a:r>
              <a:rPr lang="en-GB" sz="1000" b="1" dirty="0">
                <a:latin typeface="Arial" pitchFamily="34" charset="0"/>
                <a:cs typeface="Arial" pitchFamily="34" charset="0"/>
              </a:rPr>
              <a:t>P</a:t>
            </a:r>
            <a:r>
              <a:rPr lang="en-GB" sz="1000" dirty="0">
                <a:latin typeface="Arial" pitchFamily="34" charset="0"/>
                <a:cs typeface="Arial" pitchFamily="34" charset="0"/>
              </a:rPr>
              <a:t>rovoking factors (such as pain or a medical procedure)</a:t>
            </a:r>
          </a:p>
          <a:p>
            <a:pPr marL="360000" lvl="2" indent="-108000" eaLnBrk="1" fontAlgn="auto" hangingPunct="1">
              <a:spcBef>
                <a:spcPts val="0"/>
              </a:spcBef>
              <a:spcAft>
                <a:spcPts val="0"/>
              </a:spcAft>
              <a:buFont typeface="Arial" pitchFamily="34" charset="0"/>
              <a:buChar char="◊"/>
              <a:tabLst>
                <a:tab pos="180000" algn="l"/>
              </a:tabLst>
              <a:defRPr/>
            </a:pPr>
            <a:r>
              <a:rPr lang="en-GB" sz="1000" b="1" dirty="0">
                <a:latin typeface="Arial" pitchFamily="34" charset="0"/>
                <a:cs typeface="Arial" pitchFamily="34" charset="0"/>
              </a:rPr>
              <a:t>P</a:t>
            </a:r>
            <a:r>
              <a:rPr lang="en-GB" sz="1000" dirty="0">
                <a:latin typeface="Arial" pitchFamily="34" charset="0"/>
                <a:cs typeface="Arial" pitchFamily="34" charset="0"/>
              </a:rPr>
              <a:t>rodromal symptoms (such as sweating or feeling warm/hot before TLoC). </a:t>
            </a:r>
            <a:r>
              <a:rPr lang="en-GB" sz="1000" b="1" dirty="0">
                <a:latin typeface="Arial" pitchFamily="34" charset="0"/>
                <a:cs typeface="Arial" pitchFamily="34" charset="0"/>
              </a:rPr>
              <a:t>[1.1.4.3]</a:t>
            </a:r>
          </a:p>
          <a:p>
            <a:pPr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Diagnose situational syncope on the basis of the initial assessment when: </a:t>
            </a:r>
          </a:p>
          <a:p>
            <a:pPr marL="252000"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there are no features from the initial assessment that suggest an alternative diagnosis </a:t>
            </a:r>
            <a:r>
              <a:rPr lang="en-GB" sz="1000" b="1" dirty="0">
                <a:latin typeface="Arial" pitchFamily="34" charset="0"/>
                <a:cs typeface="Arial" pitchFamily="34" charset="0"/>
              </a:rPr>
              <a:t>and</a:t>
            </a:r>
            <a:endParaRPr lang="en-GB" sz="1000" dirty="0">
              <a:latin typeface="Arial" pitchFamily="34" charset="0"/>
              <a:cs typeface="Arial" pitchFamily="34" charset="0"/>
            </a:endParaRPr>
          </a:p>
          <a:p>
            <a:pPr marL="252000" indent="-108000" eaLnBrk="1" fontAlgn="auto" hangingPunct="1">
              <a:spcBef>
                <a:spcPts val="0"/>
              </a:spcBef>
              <a:spcAft>
                <a:spcPts val="0"/>
              </a:spcAft>
              <a:buFont typeface="Arial" pitchFamily="34" charset="0"/>
              <a:buChar char="–"/>
              <a:tabLst>
                <a:tab pos="108000" algn="l"/>
              </a:tabLst>
              <a:defRPr/>
            </a:pPr>
            <a:r>
              <a:rPr lang="en-GB" sz="1000" dirty="0">
                <a:latin typeface="Arial" pitchFamily="34" charset="0"/>
                <a:cs typeface="Arial" pitchFamily="34" charset="0"/>
              </a:rPr>
              <a:t>syncope is clearly and consistently provoked by straining during micturition (usually while standing) or by coughing or swallowing. </a:t>
            </a:r>
            <a:r>
              <a:rPr lang="en-GB" sz="1000" b="1" dirty="0">
                <a:latin typeface="Arial" pitchFamily="34" charset="0"/>
                <a:cs typeface="Arial" pitchFamily="34" charset="0"/>
              </a:rPr>
              <a:t>[1.1.4.4]</a:t>
            </a:r>
          </a:p>
          <a:p>
            <a:pPr eaLnBrk="1" fontAlgn="auto" hangingPunct="1">
              <a:spcBef>
                <a:spcPts val="0"/>
              </a:spcBef>
              <a:spcAft>
                <a:spcPts val="0"/>
              </a:spcAft>
              <a:defRPr/>
            </a:pPr>
            <a:endParaRPr lang="en-GB" sz="1000" b="1" dirty="0">
              <a:latin typeface="Arial" pitchFamily="34" charset="0"/>
              <a:cs typeface="Arial" pitchFamily="34" charset="0"/>
            </a:endParaRPr>
          </a:p>
          <a:p>
            <a:pPr eaLnBrk="1" fontAlgn="auto" hangingPunct="1">
              <a:spcBef>
                <a:spcPts val="0"/>
              </a:spcBef>
              <a:spcAft>
                <a:spcPts val="0"/>
              </a:spcAft>
              <a:defRPr/>
            </a:pPr>
            <a:endParaRPr lang="en-GB" sz="1000" dirty="0">
              <a:latin typeface="Arial" pitchFamily="34" charset="0"/>
              <a:cs typeface="Arial" pitchFamily="34" charset="0"/>
            </a:endParaRPr>
          </a:p>
        </p:txBody>
      </p:sp>
      <p:sp>
        <p:nvSpPr>
          <p:cNvPr id="34820" name="Slide Number Placeholder 3">
            <a:extLst>
              <a:ext uri="{FF2B5EF4-FFF2-40B4-BE49-F238E27FC236}">
                <a16:creationId xmlns:a16="http://schemas.microsoft.com/office/drawing/2014/main" id="{1CDE3145-E015-4C41-89F0-68A91CCE015D}"/>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8135EED-92AD-4FD4-B8D2-0AD2D9F5BC9E}" type="slidenum">
              <a:rPr lang="en-GB" altLang="en-US">
                <a:latin typeface="Calibri" panose="020F0502020204030204" pitchFamily="34" charset="0"/>
              </a:rPr>
              <a:pPr eaLnBrk="1" hangingPunct="1"/>
              <a:t>6</a:t>
            </a:fld>
            <a:endParaRPr lang="en-GB"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B495B99D-42E9-437F-A60E-BD344F9F7DB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6E22157E-9F34-4572-93C2-CC110573E8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z="1000" b="1">
                <a:latin typeface="Arial" panose="020B0604020202020204" pitchFamily="34" charset="0"/>
                <a:cs typeface="Arial" panose="020B0604020202020204" pitchFamily="34" charset="0"/>
              </a:rPr>
              <a:t>NOTES FOR PRESENTERS. </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If a diagnosis of uncomplicated faint or situational syncope is made, and there is nothing in the initial assessment to raise clinical or social concern, no further immediate management is required. If the presentation is not to the GP, the healthcare professional should:</a:t>
            </a:r>
          </a:p>
          <a:p>
            <a:pPr marL="179388" lvl="1" indent="-107950" eaLnBrk="1" hangingPunct="1">
              <a:spcBef>
                <a:spcPct val="0"/>
              </a:spcBef>
              <a:buFont typeface="Arial" panose="020B0604020202020204" pitchFamily="34" charset="0"/>
              <a:buChar char="–"/>
            </a:pPr>
            <a:r>
              <a:rPr lang="en-GB" altLang="en-US" sz="1000">
                <a:latin typeface="Arial" panose="020B0604020202020204" pitchFamily="34" charset="0"/>
                <a:cs typeface="Arial" panose="020B0604020202020204" pitchFamily="34" charset="0"/>
              </a:rPr>
              <a:t>advise the person to take a copy of the patient report form and the ECG record to their GP</a:t>
            </a:r>
          </a:p>
          <a:p>
            <a:pPr marL="179388" lvl="1" indent="-107950" eaLnBrk="1" hangingPunct="1">
              <a:spcBef>
                <a:spcPct val="0"/>
              </a:spcBef>
              <a:buFont typeface="Arial" panose="020B0604020202020204" pitchFamily="34" charset="0"/>
              <a:buChar char="–"/>
            </a:pPr>
            <a:r>
              <a:rPr lang="en-GB" altLang="en-US" sz="1000">
                <a:latin typeface="Arial" panose="020B0604020202020204" pitchFamily="34" charset="0"/>
                <a:cs typeface="Arial" panose="020B0604020202020204" pitchFamily="34" charset="0"/>
              </a:rPr>
              <a:t>inform the GP about the diagnosis, directly if possible; if an ECG has not been recorded, the GP should arrange an ECG (and its interpretation as described in recommendation 1.1.3.2) within 3 days. </a:t>
            </a:r>
            <a:r>
              <a:rPr lang="en-GB" altLang="en-US" sz="1000" b="1">
                <a:latin typeface="Arial" panose="020B0604020202020204" pitchFamily="34" charset="0"/>
                <a:cs typeface="Arial" panose="020B0604020202020204" pitchFamily="34" charset="0"/>
              </a:rPr>
              <a:t>[1.1.4.5]</a:t>
            </a:r>
          </a:p>
          <a:p>
            <a:pPr eaLnBrk="1" hangingPunct="1">
              <a:spcBef>
                <a:spcPct val="0"/>
              </a:spcBef>
              <a:buFontTx/>
              <a:buChar char="•"/>
            </a:pPr>
            <a:r>
              <a:rPr lang="en-GB" altLang="en-US" sz="1000">
                <a:latin typeface="Arial" panose="020B0604020202020204" pitchFamily="34" charset="0"/>
                <a:cs typeface="Arial" panose="020B0604020202020204" pitchFamily="34" charset="0"/>
              </a:rPr>
              <a:t> For people with an uncomplicated faint (uncomplicated vasovagal syncope) or situational syncope:</a:t>
            </a:r>
          </a:p>
          <a:p>
            <a:pPr marL="179388" lvl="1" indent="-107950" eaLnBrk="1" hangingPunct="1">
              <a:spcBef>
                <a:spcPct val="0"/>
              </a:spcBef>
              <a:buFont typeface="Arial" panose="020B0604020202020204" pitchFamily="34" charset="0"/>
              <a:buChar char="–"/>
            </a:pPr>
            <a:r>
              <a:rPr lang="en-GB" altLang="en-US" sz="1000">
                <a:latin typeface="Arial" panose="020B0604020202020204" pitchFamily="34" charset="0"/>
                <a:cs typeface="Arial" panose="020B0604020202020204" pitchFamily="34" charset="0"/>
              </a:rPr>
              <a:t>explain the mechanisms causing their syncope</a:t>
            </a:r>
          </a:p>
          <a:p>
            <a:pPr marL="179388" lvl="1" indent="-107950" eaLnBrk="1" hangingPunct="1">
              <a:spcBef>
                <a:spcPct val="0"/>
              </a:spcBef>
              <a:buFont typeface="Arial" panose="020B0604020202020204" pitchFamily="34" charset="0"/>
              <a:buChar char="–"/>
            </a:pPr>
            <a:r>
              <a:rPr lang="en-GB" altLang="en-US" sz="1000">
                <a:latin typeface="Arial" panose="020B0604020202020204" pitchFamily="34" charset="0"/>
                <a:cs typeface="Arial" panose="020B0604020202020204" pitchFamily="34" charset="0"/>
              </a:rPr>
              <a:t>advise on possible trigger events, and strategies for avoiding them. If the trigger events are unclear, advise people to keep a record of their symptoms, when they occur and what they were doing at the time, in order to understand what causes them to faint</a:t>
            </a:r>
          </a:p>
          <a:p>
            <a:pPr marL="179388" lvl="1" indent="-107950" eaLnBrk="1" hangingPunct="1">
              <a:spcBef>
                <a:spcPct val="0"/>
              </a:spcBef>
              <a:buFont typeface="Arial" panose="020B0604020202020204" pitchFamily="34" charset="0"/>
              <a:buChar char="–"/>
            </a:pPr>
            <a:r>
              <a:rPr lang="en-GB" altLang="en-US" sz="1000">
                <a:latin typeface="Arial" panose="020B0604020202020204" pitchFamily="34" charset="0"/>
                <a:cs typeface="Arial" panose="020B0604020202020204" pitchFamily="34" charset="0"/>
              </a:rPr>
              <a:t>reassure them that their prognosis is good</a:t>
            </a:r>
          </a:p>
          <a:p>
            <a:pPr marL="179388" lvl="1" indent="-107950" eaLnBrk="1" hangingPunct="1">
              <a:spcBef>
                <a:spcPct val="0"/>
              </a:spcBef>
              <a:buFont typeface="Arial" panose="020B0604020202020204" pitchFamily="34" charset="0"/>
              <a:buChar char="–"/>
            </a:pPr>
            <a:r>
              <a:rPr lang="en-GB" altLang="en-US" sz="1000">
                <a:latin typeface="Arial" panose="020B0604020202020204" pitchFamily="34" charset="0"/>
                <a:cs typeface="Arial" panose="020B0604020202020204" pitchFamily="34" charset="0"/>
              </a:rPr>
              <a:t>advise them to consult their GP if they experience further TLoC, particularly if this differs from their recent episode. </a:t>
            </a:r>
            <a:r>
              <a:rPr lang="en-GB" altLang="en-US" sz="1000" b="1">
                <a:latin typeface="Arial" panose="020B0604020202020204" pitchFamily="34" charset="0"/>
                <a:cs typeface="Arial" panose="020B0604020202020204" pitchFamily="34" charset="0"/>
              </a:rPr>
              <a:t>[1.5.4.1]</a:t>
            </a:r>
          </a:p>
        </p:txBody>
      </p:sp>
      <p:sp>
        <p:nvSpPr>
          <p:cNvPr id="35844" name="Slide Number Placeholder 3">
            <a:extLst>
              <a:ext uri="{FF2B5EF4-FFF2-40B4-BE49-F238E27FC236}">
                <a16:creationId xmlns:a16="http://schemas.microsoft.com/office/drawing/2014/main" id="{341BDC98-4B06-4EC3-BCC2-C17D9B70CA82}"/>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774767E-3459-4A52-A9CA-2D75BBE9EC91}" type="slidenum">
              <a:rPr lang="en-GB" altLang="en-US">
                <a:latin typeface="Calibri" panose="020F0502020204030204" pitchFamily="34" charset="0"/>
              </a:rPr>
              <a:pPr eaLnBrk="1" hangingPunct="1"/>
              <a:t>7</a:t>
            </a:fld>
            <a:endParaRPr lang="en-GB"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2C5BA4A2-9591-4772-B96E-BD0406AEA0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DB2DB343-FA34-4204-82D9-B444BD34CD9A}"/>
              </a:ext>
            </a:extLst>
          </p:cNvPr>
          <p:cNvSpPr>
            <a:spLocks noGrp="1"/>
          </p:cNvSpPr>
          <p:nvPr>
            <p:ph type="body" idx="1"/>
          </p:nvPr>
        </p:nvSpPr>
        <p:spPr>
          <a:xfrm>
            <a:off x="685800" y="4402138"/>
            <a:ext cx="5486400" cy="4298950"/>
          </a:xfrm>
        </p:spPr>
        <p:txBody>
          <a:bodyPr>
            <a:noAutofit/>
          </a:bodyPr>
          <a:lstStyle/>
          <a:p>
            <a:pPr eaLnBrk="1" fontAlgn="auto" hangingPunct="1">
              <a:spcBef>
                <a:spcPts val="0"/>
              </a:spcBef>
              <a:spcAft>
                <a:spcPts val="0"/>
              </a:spcAft>
              <a:defRPr/>
            </a:pPr>
            <a:r>
              <a:rPr lang="en-GB" sz="1000" b="1" dirty="0">
                <a:latin typeface="Arial" pitchFamily="34" charset="0"/>
                <a:cs typeface="Arial" pitchFamily="34" charset="0"/>
              </a:rPr>
              <a:t>NOTES FOR PRESENTERS. </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Refer all people with TLoC (apart from the exceptions below) for a specialist cardiovascular assessment by the most appropriate local service. Exceptions are: </a:t>
            </a:r>
          </a:p>
          <a:p>
            <a:pPr marL="180000" indent="-108000"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people with a firm diagnosis, after the initial assessment, of:</a:t>
            </a:r>
          </a:p>
          <a:p>
            <a:pPr marL="360000" lvl="3" indent="-108000" eaLnBrk="1" fontAlgn="auto" hangingPunct="1">
              <a:spcBef>
                <a:spcPts val="0"/>
              </a:spcBef>
              <a:spcAft>
                <a:spcPts val="0"/>
              </a:spcAft>
              <a:buFont typeface="Arial" pitchFamily="34" charset="0"/>
              <a:buChar char="◊"/>
              <a:tabLst>
                <a:tab pos="180000" algn="l"/>
              </a:tabLst>
              <a:defRPr/>
            </a:pPr>
            <a:r>
              <a:rPr lang="en-GB" sz="1000" dirty="0">
                <a:latin typeface="Arial" pitchFamily="34" charset="0"/>
                <a:cs typeface="Arial" pitchFamily="34" charset="0"/>
              </a:rPr>
              <a:t>uncomplicated faint, situational syncope, orthostatic hypotension</a:t>
            </a:r>
          </a:p>
          <a:p>
            <a:pPr marL="180000" indent="-108000"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people whose presentation is strongly suggestive of epileptic seizures. </a:t>
            </a:r>
            <a:r>
              <a:rPr lang="en-GB" sz="1000" b="1" dirty="0">
                <a:latin typeface="Arial" pitchFamily="34" charset="0"/>
                <a:cs typeface="Arial" pitchFamily="34" charset="0"/>
              </a:rPr>
              <a:t>[1.2.3.1]</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Suspect orthostatic hypotension on the basis of the initial assessment when there are no features suggesting an alternative diagnosis </a:t>
            </a:r>
            <a:r>
              <a:rPr lang="en-GB" sz="1000" b="1" dirty="0">
                <a:latin typeface="Arial" pitchFamily="34" charset="0"/>
                <a:cs typeface="Arial" pitchFamily="34" charset="0"/>
              </a:rPr>
              <a:t>and </a:t>
            </a:r>
            <a:r>
              <a:rPr lang="en-GB" sz="1000" dirty="0">
                <a:latin typeface="Arial" pitchFamily="34" charset="0"/>
                <a:cs typeface="Arial" pitchFamily="34" charset="0"/>
              </a:rPr>
              <a:t>the history is typical.</a:t>
            </a:r>
          </a:p>
          <a:p>
            <a:pPr eaLnBrk="1" fontAlgn="auto" hangingPunct="1">
              <a:spcBef>
                <a:spcPts val="0"/>
              </a:spcBef>
              <a:spcAft>
                <a:spcPts val="0"/>
              </a:spcAft>
              <a:defRPr/>
            </a:pPr>
            <a:r>
              <a:rPr lang="en-GB" sz="1000" dirty="0">
                <a:latin typeface="Arial" pitchFamily="34" charset="0"/>
                <a:cs typeface="Arial" pitchFamily="34" charset="0"/>
              </a:rPr>
              <a:t>If these criteria are met, measure lying and standing blood pressure (with repeated measurements while standing for 3 minutes). If clinical measurements do not confirm orthostatic hypotension despite a suggestive history, refer the person for further specialist cardiovascular assessment.</a:t>
            </a:r>
          </a:p>
          <a:p>
            <a:pPr eaLnBrk="1" fontAlgn="auto" hangingPunct="1">
              <a:spcBef>
                <a:spcPts val="0"/>
              </a:spcBef>
              <a:spcAft>
                <a:spcPts val="0"/>
              </a:spcAft>
              <a:defRPr/>
            </a:pPr>
            <a:r>
              <a:rPr lang="en-GB" sz="1000" dirty="0">
                <a:latin typeface="Arial" pitchFamily="34" charset="0"/>
                <a:cs typeface="Arial" pitchFamily="34" charset="0"/>
              </a:rPr>
              <a:t>If orthostatic hypotension is confirmed, consider likely causes, including drug therapy, and manage appropriately (for example, see ‘Falls: the assessment and prevention of falls in older people’ [NICE clinical guideline 21]). </a:t>
            </a:r>
            <a:r>
              <a:rPr lang="en-GB" sz="1000" b="1" dirty="0">
                <a:latin typeface="Arial" pitchFamily="34" charset="0"/>
                <a:cs typeface="Arial" pitchFamily="34" charset="0"/>
              </a:rPr>
              <a:t>[1.2.1.1]</a:t>
            </a:r>
          </a:p>
          <a:p>
            <a:pPr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 For people with orthostatic hypotension:</a:t>
            </a:r>
          </a:p>
          <a:p>
            <a:pPr marL="180000" indent="-108000"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explain the mechanisms causing their syncope</a:t>
            </a:r>
          </a:p>
          <a:p>
            <a:pPr marL="180000" indent="-108000"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discuss and review possible causes, especially drug therapy</a:t>
            </a:r>
          </a:p>
          <a:p>
            <a:pPr marL="180000" indent="-108000"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discuss the prognostic implications and treatment options available</a:t>
            </a:r>
          </a:p>
          <a:p>
            <a:pPr marL="180000" indent="-108000" eaLnBrk="1" fontAlgn="auto" hangingPunct="1">
              <a:spcBef>
                <a:spcPts val="0"/>
              </a:spcBef>
              <a:spcAft>
                <a:spcPts val="0"/>
              </a:spcAft>
              <a:buFont typeface="Arial" pitchFamily="34" charset="0"/>
              <a:buChar char="–"/>
              <a:defRPr/>
            </a:pPr>
            <a:r>
              <a:rPr lang="en-GB" sz="1000" dirty="0">
                <a:latin typeface="Arial" pitchFamily="34" charset="0"/>
                <a:cs typeface="Arial" pitchFamily="34" charset="0"/>
              </a:rPr>
              <a:t>advise people what to do if they experience another TLoC. </a:t>
            </a:r>
            <a:r>
              <a:rPr lang="en-GB" sz="1000" b="1" dirty="0">
                <a:latin typeface="Arial" pitchFamily="34" charset="0"/>
                <a:cs typeface="Arial" pitchFamily="34" charset="0"/>
              </a:rPr>
              <a:t>[1.5.4.2]</a:t>
            </a:r>
          </a:p>
          <a:p>
            <a:pPr eaLnBrk="1" fontAlgn="auto" hangingPunct="1">
              <a:spcBef>
                <a:spcPts val="0"/>
              </a:spcBef>
              <a:spcAft>
                <a:spcPts val="0"/>
              </a:spcAft>
              <a:defRPr/>
            </a:pPr>
            <a:r>
              <a:rPr lang="en-GB" sz="1000" b="1" dirty="0">
                <a:latin typeface="Arial" pitchFamily="34" charset="0"/>
                <a:cs typeface="Arial" pitchFamily="34" charset="0"/>
              </a:rPr>
              <a:t>Additional information:</a:t>
            </a:r>
          </a:p>
          <a:p>
            <a:pPr eaLnBrk="1" fontAlgn="auto" hangingPunct="1">
              <a:spcBef>
                <a:spcPts val="0"/>
              </a:spcBef>
              <a:spcAft>
                <a:spcPts val="0"/>
              </a:spcAft>
              <a:defRPr/>
            </a:pPr>
            <a:r>
              <a:rPr lang="en-GB" sz="1000" b="1" dirty="0">
                <a:latin typeface="Arial" pitchFamily="34" charset="0"/>
                <a:cs typeface="Arial" pitchFamily="34" charset="0"/>
              </a:rPr>
              <a:t>Box 7. When to suspect orthostatic hypotension </a:t>
            </a:r>
          </a:p>
          <a:p>
            <a:pPr eaLnBrk="1" fontAlgn="auto" hangingPunct="1">
              <a:spcBef>
                <a:spcPts val="0"/>
              </a:spcBef>
              <a:spcAft>
                <a:spcPts val="0"/>
              </a:spcAft>
              <a:defRPr/>
            </a:pPr>
            <a:r>
              <a:rPr lang="en-GB" sz="1000" dirty="0">
                <a:latin typeface="Arial" pitchFamily="34" charset="0"/>
                <a:cs typeface="Arial" pitchFamily="34" charset="0"/>
              </a:rPr>
              <a:t>There are no features from the initial assessment that suggest an alternative diagnosis </a:t>
            </a:r>
            <a:r>
              <a:rPr lang="en-GB" sz="1000" b="1" dirty="0">
                <a:latin typeface="Arial" pitchFamily="34" charset="0"/>
                <a:cs typeface="Arial" pitchFamily="34" charset="0"/>
              </a:rPr>
              <a:t>and</a:t>
            </a:r>
            <a:r>
              <a:rPr lang="en-GB" sz="1000" dirty="0">
                <a:latin typeface="Arial" pitchFamily="34" charset="0"/>
                <a:cs typeface="Arial" pitchFamily="34" charset="0"/>
              </a:rPr>
              <a:t> the history is typical. </a:t>
            </a:r>
            <a:r>
              <a:rPr lang="en-GB" sz="1000" b="1" dirty="0">
                <a:latin typeface="Arial" pitchFamily="34" charset="0"/>
                <a:cs typeface="Arial" pitchFamily="34" charset="0"/>
              </a:rPr>
              <a:t>[1.2.1.1]</a:t>
            </a:r>
          </a:p>
          <a:p>
            <a:pPr eaLnBrk="1" fontAlgn="auto" hangingPunct="1">
              <a:spcBef>
                <a:spcPts val="0"/>
              </a:spcBef>
              <a:spcAft>
                <a:spcPts val="0"/>
              </a:spcAft>
              <a:defRPr/>
            </a:pPr>
            <a:r>
              <a:rPr lang="en-GB" sz="1000" b="1" dirty="0">
                <a:latin typeface="Arial" pitchFamily="34" charset="0"/>
                <a:cs typeface="Arial" pitchFamily="34" charset="0"/>
              </a:rPr>
              <a:t>Footnote</a:t>
            </a:r>
          </a:p>
          <a:p>
            <a:pPr eaLnBrk="1" fontAlgn="auto" hangingPunct="1">
              <a:spcBef>
                <a:spcPts val="0"/>
              </a:spcBef>
              <a:spcAft>
                <a:spcPts val="0"/>
              </a:spcAft>
              <a:defRPr/>
            </a:pPr>
            <a:r>
              <a:rPr lang="en-GB" sz="1000" dirty="0">
                <a:latin typeface="Arial" pitchFamily="34" charset="0"/>
                <a:cs typeface="Arial" pitchFamily="34" charset="0"/>
              </a:rPr>
              <a:t>1. See ‘The epilepsies: the diagnosis and management of the epilepsies in adults and children in primary and secondary care (NICE clinical guideline 20).</a:t>
            </a:r>
          </a:p>
          <a:p>
            <a:pPr eaLnBrk="1" fontAlgn="auto" hangingPunct="1">
              <a:spcBef>
                <a:spcPts val="0"/>
              </a:spcBef>
              <a:spcAft>
                <a:spcPts val="0"/>
              </a:spcAft>
              <a:defRPr/>
            </a:pPr>
            <a:r>
              <a:rPr lang="en-GB" sz="1000" dirty="0">
                <a:latin typeface="Arial" pitchFamily="34" charset="0"/>
                <a:cs typeface="Arial" pitchFamily="34" charset="0"/>
              </a:rPr>
              <a:t>2. For example, see ‘Falls: the assessment and prevention of falls in older people’ (NICE clinical guideline 21).</a:t>
            </a:r>
          </a:p>
        </p:txBody>
      </p:sp>
      <p:sp>
        <p:nvSpPr>
          <p:cNvPr id="36868" name="Slide Number Placeholder 3">
            <a:extLst>
              <a:ext uri="{FF2B5EF4-FFF2-40B4-BE49-F238E27FC236}">
                <a16:creationId xmlns:a16="http://schemas.microsoft.com/office/drawing/2014/main" id="{B7B14DE8-81D6-48BC-B4E6-DECFAAB80F0F}"/>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FD79B8F-F295-48F2-868D-2B5F302EE05D}" type="slidenum">
              <a:rPr lang="en-GB" altLang="en-US">
                <a:latin typeface="Calibri" panose="020F0502020204030204" pitchFamily="34" charset="0"/>
              </a:rPr>
              <a:pPr eaLnBrk="1" hangingPunct="1"/>
              <a:t>8</a:t>
            </a:fld>
            <a:endParaRPr lang="en-GB" altLang="en-US">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1B2C45B5-D9C1-4501-A999-FF92F3DD9B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2B74A367-EDFA-429D-BD5A-0886DF133B22}"/>
              </a:ext>
            </a:extLst>
          </p:cNvPr>
          <p:cNvSpPr>
            <a:spLocks noGrp="1"/>
          </p:cNvSpPr>
          <p:nvPr>
            <p:ph type="body" idx="1"/>
          </p:nvPr>
        </p:nvSpPr>
        <p:spPr bwMode="auto"/>
        <p:txBody>
          <a:bodyPr wrap="square" numCol="1" anchor="t" anchorCtr="0" compatLnSpc="1">
            <a:prstTxWarp prst="textNoShape">
              <a:avLst/>
            </a:prstTxWarp>
          </a:bodyPr>
          <a:lstStyle/>
          <a:p>
            <a:pPr eaLnBrk="1" hangingPunct="1">
              <a:spcBef>
                <a:spcPct val="0"/>
              </a:spcBef>
              <a:defRPr/>
            </a:pPr>
            <a:r>
              <a:rPr lang="en-GB" sz="1000" b="1" dirty="0">
                <a:latin typeface="Arial" charset="0"/>
                <a:cs typeface="Arial" charset="0"/>
              </a:rPr>
              <a:t>NOTES FOR PRESENTERS. </a:t>
            </a:r>
          </a:p>
          <a:p>
            <a:pPr indent="-108000" eaLnBrk="1" hangingPunct="1">
              <a:spcBef>
                <a:spcPct val="0"/>
              </a:spcBef>
              <a:buFont typeface="Arial" pitchFamily="34" charset="0"/>
              <a:buChar char="•"/>
              <a:defRPr/>
            </a:pPr>
            <a:r>
              <a:rPr lang="en-GB" sz="1000" dirty="0">
                <a:latin typeface="Arial" charset="0"/>
                <a:cs typeface="Arial" charset="0"/>
              </a:rPr>
              <a:t>Carry out a specialist cardiovascular assessment as follows.</a:t>
            </a:r>
          </a:p>
          <a:p>
            <a:pPr marL="180000" indent="-108000" eaLnBrk="1" hangingPunct="1">
              <a:spcBef>
                <a:spcPct val="0"/>
              </a:spcBef>
              <a:buFont typeface="Arial" pitchFamily="34" charset="0"/>
              <a:buChar char="–"/>
              <a:defRPr/>
            </a:pPr>
            <a:r>
              <a:rPr lang="en-GB" sz="1000" dirty="0">
                <a:latin typeface="Arial" charset="0"/>
                <a:cs typeface="Arial" charset="0"/>
              </a:rPr>
              <a:t> Reassess the person’s:</a:t>
            </a:r>
          </a:p>
          <a:p>
            <a:pPr marL="358775" lvl="2" indent="-108000" eaLnBrk="1" hangingPunct="1">
              <a:spcBef>
                <a:spcPct val="0"/>
              </a:spcBef>
              <a:buFont typeface="Arial" pitchFamily="34" charset="0"/>
              <a:buChar char="◊"/>
              <a:defRPr/>
            </a:pPr>
            <a:r>
              <a:rPr lang="en-GB" sz="1000" dirty="0">
                <a:latin typeface="Arial" charset="0"/>
                <a:cs typeface="Arial" charset="0"/>
              </a:rPr>
              <a:t>detailed history of TLoC including any previous events</a:t>
            </a:r>
          </a:p>
          <a:p>
            <a:pPr marL="358775" lvl="2" indent="-108000" eaLnBrk="1" hangingPunct="1">
              <a:spcBef>
                <a:spcPct val="0"/>
              </a:spcBef>
              <a:buFont typeface="Arial" pitchFamily="34" charset="0"/>
              <a:buChar char="◊"/>
              <a:defRPr/>
            </a:pPr>
            <a:r>
              <a:rPr lang="en-GB" sz="1000" dirty="0">
                <a:latin typeface="Arial" charset="0"/>
                <a:cs typeface="Arial" charset="0"/>
              </a:rPr>
              <a:t>medical history and any family history of cardiac disease or an inherited cardiac condition</a:t>
            </a:r>
          </a:p>
          <a:p>
            <a:pPr marL="358775" lvl="2" indent="-108000" eaLnBrk="1" hangingPunct="1">
              <a:spcBef>
                <a:spcPct val="0"/>
              </a:spcBef>
              <a:buFont typeface="Arial" pitchFamily="34" charset="0"/>
              <a:buChar char="◊"/>
              <a:defRPr/>
            </a:pPr>
            <a:r>
              <a:rPr lang="en-GB" sz="1000" dirty="0">
                <a:latin typeface="Arial" charset="0"/>
                <a:cs typeface="Arial" charset="0"/>
              </a:rPr>
              <a:t>drug therapy at the time of TLoC and any subsequent changes.</a:t>
            </a:r>
          </a:p>
          <a:p>
            <a:pPr marL="180000" indent="-108000" eaLnBrk="1" hangingPunct="1">
              <a:spcBef>
                <a:spcPct val="0"/>
              </a:spcBef>
              <a:buFont typeface="Arial" pitchFamily="34" charset="0"/>
              <a:buChar char="–"/>
              <a:defRPr/>
            </a:pPr>
            <a:r>
              <a:rPr lang="en-GB" sz="1000" dirty="0">
                <a:latin typeface="Arial" charset="0"/>
                <a:cs typeface="Arial" charset="0"/>
              </a:rPr>
              <a:t> Conduct a clinical examination, including full cardiovascular examination and, if clinically appropriate, measurement of lying and standing blood pressure.</a:t>
            </a:r>
          </a:p>
          <a:p>
            <a:pPr marL="180000" indent="-108000" eaLnBrk="1" hangingPunct="1">
              <a:spcBef>
                <a:spcPct val="0"/>
              </a:spcBef>
              <a:buFont typeface="Arial" pitchFamily="34" charset="0"/>
              <a:buChar char="–"/>
              <a:defRPr/>
            </a:pPr>
            <a:r>
              <a:rPr lang="en-GB" sz="1000" dirty="0">
                <a:latin typeface="Arial" charset="0"/>
                <a:cs typeface="Arial" charset="0"/>
              </a:rPr>
              <a:t> Repeat 12-lead ECG and obtain and examine previous ECG recordings.</a:t>
            </a:r>
          </a:p>
          <a:p>
            <a:pPr indent="-108000" eaLnBrk="1" hangingPunct="1">
              <a:spcBef>
                <a:spcPct val="0"/>
              </a:spcBef>
              <a:buFont typeface="Arial" pitchFamily="34" charset="0"/>
              <a:buChar char="•"/>
              <a:defRPr/>
            </a:pPr>
            <a:r>
              <a:rPr lang="en-GB" sz="1000" dirty="0">
                <a:latin typeface="Arial" charset="0"/>
                <a:cs typeface="Arial" charset="0"/>
              </a:rPr>
              <a:t>On the basis of this assessment, assign the person to one of the following suspected causes of syncope.</a:t>
            </a:r>
          </a:p>
          <a:p>
            <a:pPr marL="180000" indent="-108000" eaLnBrk="1" hangingPunct="1">
              <a:spcBef>
                <a:spcPct val="0"/>
              </a:spcBef>
              <a:buFont typeface="Arial" pitchFamily="34" charset="0"/>
              <a:buChar char="–"/>
              <a:defRPr/>
            </a:pPr>
            <a:r>
              <a:rPr lang="en-GB" sz="1000" dirty="0">
                <a:latin typeface="Arial" charset="0"/>
                <a:cs typeface="Arial" charset="0"/>
              </a:rPr>
              <a:t> Suspected structural heart disease.</a:t>
            </a:r>
          </a:p>
          <a:p>
            <a:pPr marL="180000" indent="-108000" eaLnBrk="1" hangingPunct="1">
              <a:spcBef>
                <a:spcPct val="0"/>
              </a:spcBef>
              <a:buFont typeface="Arial" pitchFamily="34" charset="0"/>
              <a:buChar char="–"/>
              <a:defRPr/>
            </a:pPr>
            <a:r>
              <a:rPr lang="en-GB" sz="1000" dirty="0">
                <a:latin typeface="Arial" charset="0"/>
                <a:cs typeface="Arial" charset="0"/>
              </a:rPr>
              <a:t> Suspected cardiac arrhythmic.</a:t>
            </a:r>
          </a:p>
          <a:p>
            <a:pPr marL="180000" indent="-108000" eaLnBrk="1" hangingPunct="1">
              <a:spcBef>
                <a:spcPct val="0"/>
              </a:spcBef>
              <a:buFont typeface="Arial" pitchFamily="34" charset="0"/>
              <a:buChar char="–"/>
              <a:defRPr/>
            </a:pPr>
            <a:r>
              <a:rPr lang="en-GB" sz="1000" dirty="0">
                <a:latin typeface="Arial" charset="0"/>
                <a:cs typeface="Arial" charset="0"/>
              </a:rPr>
              <a:t> Suspected neurally mediated.</a:t>
            </a:r>
          </a:p>
          <a:p>
            <a:pPr marL="180000" indent="-108000" eaLnBrk="1" hangingPunct="1">
              <a:spcBef>
                <a:spcPct val="0"/>
              </a:spcBef>
              <a:buFont typeface="Arial" pitchFamily="34" charset="0"/>
              <a:buChar char="–"/>
              <a:defRPr/>
            </a:pPr>
            <a:r>
              <a:rPr lang="en-GB" sz="1000" dirty="0">
                <a:latin typeface="Arial" charset="0"/>
                <a:cs typeface="Arial" charset="0"/>
              </a:rPr>
              <a:t> Unexplained. </a:t>
            </a:r>
          </a:p>
          <a:p>
            <a:pPr indent="-108000" eaLnBrk="1" hangingPunct="1">
              <a:spcBef>
                <a:spcPct val="0"/>
              </a:spcBef>
              <a:buFont typeface="Arial" pitchFamily="34" charset="0"/>
              <a:buChar char="•"/>
              <a:defRPr/>
            </a:pPr>
            <a:r>
              <a:rPr lang="en-GB" sz="1000" dirty="0">
                <a:latin typeface="Arial" charset="0"/>
                <a:cs typeface="Arial" charset="0"/>
              </a:rPr>
              <a:t>Offer further testing as directed by recommendations 1.3.2.1 to 1.3.2.10 or other tests as clinically appropriate. </a:t>
            </a:r>
            <a:r>
              <a:rPr lang="en-GB" sz="1000" b="1" dirty="0">
                <a:latin typeface="Arial" charset="0"/>
                <a:cs typeface="Arial" charset="0"/>
              </a:rPr>
              <a:t>[1.3.1.1]</a:t>
            </a:r>
            <a:endParaRPr lang="en-GB" sz="1000" dirty="0">
              <a:latin typeface="Arial" charset="0"/>
              <a:cs typeface="Arial" charset="0"/>
            </a:endParaRPr>
          </a:p>
        </p:txBody>
      </p:sp>
      <p:sp>
        <p:nvSpPr>
          <p:cNvPr id="37892" name="Slide Number Placeholder 3">
            <a:extLst>
              <a:ext uri="{FF2B5EF4-FFF2-40B4-BE49-F238E27FC236}">
                <a16:creationId xmlns:a16="http://schemas.microsoft.com/office/drawing/2014/main" id="{7BD6FEF3-9026-4D53-A1A2-9065D3F86F59}"/>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9C8D886-0A11-417B-9EBA-1DFCEB3D7485}" type="slidenum">
              <a:rPr lang="en-GB" altLang="en-US">
                <a:latin typeface="Calibri" panose="020F0502020204030204" pitchFamily="34" charset="0"/>
              </a:rPr>
              <a:pPr eaLnBrk="1" hangingPunct="1"/>
              <a:t>9</a:t>
            </a:fld>
            <a:endParaRPr lang="en-GB"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12D5223-F6F2-440A-97DA-96CFCA6497DE}"/>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0F8ADFDF-8C9E-457C-BBFC-2D75AC57199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978DC33A-D765-46BA-A172-AAA7DF851F9D}"/>
              </a:ext>
            </a:extLst>
          </p:cNvPr>
          <p:cNvSpPr>
            <a:spLocks noGrp="1"/>
          </p:cNvSpPr>
          <p:nvPr>
            <p:ph type="sldNum" sz="quarter" idx="12"/>
          </p:nvPr>
        </p:nvSpPr>
        <p:spPr/>
        <p:txBody>
          <a:bodyPr/>
          <a:lstStyle>
            <a:lvl1pPr>
              <a:defRPr/>
            </a:lvl1pPr>
          </a:lstStyle>
          <a:p>
            <a:fld id="{9CEF83DA-46A0-4B41-AE46-47CE531B5992}" type="slidenum">
              <a:rPr lang="en-GB" altLang="en-US"/>
              <a:pPr/>
              <a:t>‹#›</a:t>
            </a:fld>
            <a:endParaRPr lang="en-GB" altLang="en-US"/>
          </a:p>
        </p:txBody>
      </p:sp>
    </p:spTree>
    <p:extLst>
      <p:ext uri="{BB962C8B-B14F-4D97-AF65-F5344CB8AC3E}">
        <p14:creationId xmlns:p14="http://schemas.microsoft.com/office/powerpoint/2010/main" val="1922467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0CD85F-16A9-4406-8A7E-8976D0FCBC1B}"/>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6FF5BB7A-E10D-49A3-90A0-6A9A4A6F079E}"/>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3E4AD566-7047-494F-858D-F4728D9B36CD}"/>
              </a:ext>
            </a:extLst>
          </p:cNvPr>
          <p:cNvSpPr>
            <a:spLocks noGrp="1"/>
          </p:cNvSpPr>
          <p:nvPr>
            <p:ph type="sldNum" sz="quarter" idx="12"/>
          </p:nvPr>
        </p:nvSpPr>
        <p:spPr/>
        <p:txBody>
          <a:bodyPr/>
          <a:lstStyle>
            <a:lvl1pPr>
              <a:defRPr/>
            </a:lvl1pPr>
          </a:lstStyle>
          <a:p>
            <a:fld id="{FE33418E-9920-4E68-9EC4-AC35CE745B83}" type="slidenum">
              <a:rPr lang="en-GB" altLang="en-US"/>
              <a:pPr/>
              <a:t>‹#›</a:t>
            </a:fld>
            <a:endParaRPr lang="en-GB" altLang="en-US"/>
          </a:p>
        </p:txBody>
      </p:sp>
    </p:spTree>
    <p:extLst>
      <p:ext uri="{BB962C8B-B14F-4D97-AF65-F5344CB8AC3E}">
        <p14:creationId xmlns:p14="http://schemas.microsoft.com/office/powerpoint/2010/main" val="1465806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B03CA5-901C-4429-8534-CE96361DCCB7}"/>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90B47259-4F1A-4C44-BA97-F3805AFC844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8DA3AD51-AAD0-4760-8BEC-48F6E587E3F8}"/>
              </a:ext>
            </a:extLst>
          </p:cNvPr>
          <p:cNvSpPr>
            <a:spLocks noGrp="1"/>
          </p:cNvSpPr>
          <p:nvPr>
            <p:ph type="sldNum" sz="quarter" idx="12"/>
          </p:nvPr>
        </p:nvSpPr>
        <p:spPr/>
        <p:txBody>
          <a:bodyPr/>
          <a:lstStyle>
            <a:lvl1pPr>
              <a:defRPr/>
            </a:lvl1pPr>
          </a:lstStyle>
          <a:p>
            <a:fld id="{2A339112-356C-47FE-B10A-ACBD13DE3C53}" type="slidenum">
              <a:rPr lang="en-GB" altLang="en-US"/>
              <a:pPr/>
              <a:t>‹#›</a:t>
            </a:fld>
            <a:endParaRPr lang="en-GB" altLang="en-US"/>
          </a:p>
        </p:txBody>
      </p:sp>
    </p:spTree>
    <p:extLst>
      <p:ext uri="{BB962C8B-B14F-4D97-AF65-F5344CB8AC3E}">
        <p14:creationId xmlns:p14="http://schemas.microsoft.com/office/powerpoint/2010/main" val="1829648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Slide Number Placeholder 3">
            <a:extLst>
              <a:ext uri="{FF2B5EF4-FFF2-40B4-BE49-F238E27FC236}">
                <a16:creationId xmlns:a16="http://schemas.microsoft.com/office/drawing/2014/main" id="{5190C3C7-77AB-4D93-BE67-05E3B343A8E3}"/>
              </a:ext>
            </a:extLst>
          </p:cNvPr>
          <p:cNvSpPr>
            <a:spLocks noGrp="1"/>
          </p:cNvSpPr>
          <p:nvPr>
            <p:ph type="sldNum" sz="quarter" idx="10"/>
          </p:nvPr>
        </p:nvSpPr>
        <p:spPr/>
        <p:txBody>
          <a:bodyPr/>
          <a:lstStyle>
            <a:lvl1pPr>
              <a:defRPr/>
            </a:lvl1pPr>
          </a:lstStyle>
          <a:p>
            <a:fld id="{D53C946A-4398-427D-BA06-AF867C7DF7F9}" type="slidenum">
              <a:rPr lang="en-GB" altLang="en-US"/>
              <a:pPr/>
              <a:t>‹#›</a:t>
            </a:fld>
            <a:endParaRPr lang="en-GB" altLang="en-US"/>
          </a:p>
        </p:txBody>
      </p:sp>
    </p:spTree>
    <p:extLst>
      <p:ext uri="{BB962C8B-B14F-4D97-AF65-F5344CB8AC3E}">
        <p14:creationId xmlns:p14="http://schemas.microsoft.com/office/powerpoint/2010/main" val="1683919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729E31-9BA5-41F8-8857-0877645BB544}"/>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endParaRPr lang="en-GB"/>
          </a:p>
        </p:txBody>
      </p:sp>
      <p:sp>
        <p:nvSpPr>
          <p:cNvPr id="3" name="Footer Placeholder 2">
            <a:extLst>
              <a:ext uri="{FF2B5EF4-FFF2-40B4-BE49-F238E27FC236}">
                <a16:creationId xmlns:a16="http://schemas.microsoft.com/office/drawing/2014/main" id="{488567A7-D38F-468A-8949-8AB571C4AC4F}"/>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GB"/>
          </a:p>
        </p:txBody>
      </p:sp>
      <p:sp>
        <p:nvSpPr>
          <p:cNvPr id="4" name="Slide Number Placeholder 3">
            <a:extLst>
              <a:ext uri="{FF2B5EF4-FFF2-40B4-BE49-F238E27FC236}">
                <a16:creationId xmlns:a16="http://schemas.microsoft.com/office/drawing/2014/main" id="{BFA901FF-DA3D-4482-ACF4-223476471D3F}"/>
              </a:ext>
            </a:extLst>
          </p:cNvPr>
          <p:cNvSpPr>
            <a:spLocks noGrp="1"/>
          </p:cNvSpPr>
          <p:nvPr>
            <p:ph type="sldNum" sz="quarter" idx="12"/>
          </p:nvPr>
        </p:nvSpPr>
        <p:spPr/>
        <p:txBody>
          <a:bodyPr/>
          <a:lstStyle>
            <a:lvl1pPr>
              <a:defRPr/>
            </a:lvl1pPr>
          </a:lstStyle>
          <a:p>
            <a:fld id="{DB5F8F68-86D3-43CE-BFCA-66A18CD52C27}" type="slidenum">
              <a:rPr lang="en-GB" altLang="en-US"/>
              <a:pPr/>
              <a:t>‹#›</a:t>
            </a:fld>
            <a:endParaRPr lang="en-GB" altLang="en-US"/>
          </a:p>
        </p:txBody>
      </p:sp>
    </p:spTree>
    <p:extLst>
      <p:ext uri="{BB962C8B-B14F-4D97-AF65-F5344CB8AC3E}">
        <p14:creationId xmlns:p14="http://schemas.microsoft.com/office/powerpoint/2010/main" val="2573938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62262A97-FB13-4069-A83D-3B6944F8FCB7}"/>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600A7EB6-6264-4827-9C35-9F6A92A500F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4EF37B1-0BF3-4361-AB3E-839908B7720A}"/>
              </a:ext>
            </a:extLst>
          </p:cNvPr>
          <p:cNvSpPr>
            <a:spLocks noGrp="1"/>
          </p:cNvSpPr>
          <p:nvPr>
            <p:ph type="sldNum" sz="quarter" idx="12"/>
          </p:nvPr>
        </p:nvSpPr>
        <p:spPr/>
        <p:txBody>
          <a:bodyPr/>
          <a:lstStyle>
            <a:lvl1pPr>
              <a:defRPr sz="1400">
                <a:latin typeface="Arial" panose="020B0604020202020204" pitchFamily="34" charset="0"/>
                <a:cs typeface="Arial" panose="020B0604020202020204" pitchFamily="34" charset="0"/>
              </a:defRPr>
            </a:lvl1pPr>
          </a:lstStyle>
          <a:p>
            <a:fld id="{1B61777B-1CF1-4B83-BF2F-456A783B8EC8}" type="slidenum">
              <a:rPr lang="en-GB" altLang="en-US"/>
              <a:pPr/>
              <a:t>‹#›</a:t>
            </a:fld>
            <a:endParaRPr lang="en-GB" altLang="en-US"/>
          </a:p>
        </p:txBody>
      </p:sp>
    </p:spTree>
    <p:extLst>
      <p:ext uri="{BB962C8B-B14F-4D97-AF65-F5344CB8AC3E}">
        <p14:creationId xmlns:p14="http://schemas.microsoft.com/office/powerpoint/2010/main" val="3865824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5FA866-569A-4386-A9DB-18C2A19EFCCD}"/>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55861D8E-F964-4CE9-A01C-4554B9C564D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1EDDB629-3D9A-4532-8E7F-D1807335F576}"/>
              </a:ext>
            </a:extLst>
          </p:cNvPr>
          <p:cNvSpPr>
            <a:spLocks noGrp="1"/>
          </p:cNvSpPr>
          <p:nvPr>
            <p:ph type="sldNum" sz="quarter" idx="12"/>
          </p:nvPr>
        </p:nvSpPr>
        <p:spPr/>
        <p:txBody>
          <a:bodyPr/>
          <a:lstStyle>
            <a:lvl1pPr>
              <a:defRPr/>
            </a:lvl1pPr>
          </a:lstStyle>
          <a:p>
            <a:fld id="{8B574841-0D50-4858-87D8-960A9B16CF9B}" type="slidenum">
              <a:rPr lang="en-GB" altLang="en-US"/>
              <a:pPr/>
              <a:t>‹#›</a:t>
            </a:fld>
            <a:endParaRPr lang="en-GB" altLang="en-US"/>
          </a:p>
        </p:txBody>
      </p:sp>
    </p:spTree>
    <p:extLst>
      <p:ext uri="{BB962C8B-B14F-4D97-AF65-F5344CB8AC3E}">
        <p14:creationId xmlns:p14="http://schemas.microsoft.com/office/powerpoint/2010/main" val="390234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37FD3D50-2011-445E-875C-2C4E5D7AB18C}"/>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A126AC13-F40B-4758-859F-1D268DBBF568}"/>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1530475-CD41-4CAF-9DEF-4B1BE0E132F1}"/>
              </a:ext>
            </a:extLst>
          </p:cNvPr>
          <p:cNvSpPr>
            <a:spLocks noGrp="1"/>
          </p:cNvSpPr>
          <p:nvPr>
            <p:ph type="sldNum" sz="quarter" idx="12"/>
          </p:nvPr>
        </p:nvSpPr>
        <p:spPr/>
        <p:txBody>
          <a:bodyPr/>
          <a:lstStyle>
            <a:lvl1pPr>
              <a:defRPr/>
            </a:lvl1pPr>
          </a:lstStyle>
          <a:p>
            <a:fld id="{068D449A-B923-4B8A-96AE-27F4328B9389}" type="slidenum">
              <a:rPr lang="en-GB" altLang="en-US"/>
              <a:pPr/>
              <a:t>‹#›</a:t>
            </a:fld>
            <a:endParaRPr lang="en-GB" altLang="en-US"/>
          </a:p>
        </p:txBody>
      </p:sp>
    </p:spTree>
    <p:extLst>
      <p:ext uri="{BB962C8B-B14F-4D97-AF65-F5344CB8AC3E}">
        <p14:creationId xmlns:p14="http://schemas.microsoft.com/office/powerpoint/2010/main" val="2669186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69816784-E92E-4253-8D0B-3A26D57A664E}"/>
              </a:ext>
            </a:extLst>
          </p:cNvPr>
          <p:cNvSpPr>
            <a:spLocks noGrp="1"/>
          </p:cNvSpPr>
          <p:nvPr>
            <p:ph type="dt" sz="half" idx="10"/>
          </p:nvPr>
        </p:nvSpPr>
        <p:spPr/>
        <p:txBody>
          <a:bodyPr/>
          <a:lstStyle>
            <a:lvl1pPr>
              <a:defRPr/>
            </a:lvl1pPr>
          </a:lstStyle>
          <a:p>
            <a:pPr>
              <a:defRPr/>
            </a:pPr>
            <a:endParaRPr lang="en-GB"/>
          </a:p>
        </p:txBody>
      </p:sp>
      <p:sp>
        <p:nvSpPr>
          <p:cNvPr id="8" name="Footer Placeholder 4">
            <a:extLst>
              <a:ext uri="{FF2B5EF4-FFF2-40B4-BE49-F238E27FC236}">
                <a16:creationId xmlns:a16="http://schemas.microsoft.com/office/drawing/2014/main" id="{EE725267-045C-49FE-B04F-FA13B1E69AD0}"/>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28C62092-2A36-4891-B7C4-F98F7F479774}"/>
              </a:ext>
            </a:extLst>
          </p:cNvPr>
          <p:cNvSpPr>
            <a:spLocks noGrp="1"/>
          </p:cNvSpPr>
          <p:nvPr>
            <p:ph type="sldNum" sz="quarter" idx="12"/>
          </p:nvPr>
        </p:nvSpPr>
        <p:spPr/>
        <p:txBody>
          <a:bodyPr/>
          <a:lstStyle>
            <a:lvl1pPr>
              <a:defRPr/>
            </a:lvl1pPr>
          </a:lstStyle>
          <a:p>
            <a:fld id="{E53B7009-8852-483E-9DFE-69452A6F897C}" type="slidenum">
              <a:rPr lang="en-GB" altLang="en-US"/>
              <a:pPr/>
              <a:t>‹#›</a:t>
            </a:fld>
            <a:endParaRPr lang="en-GB" altLang="en-US"/>
          </a:p>
        </p:txBody>
      </p:sp>
    </p:spTree>
    <p:extLst>
      <p:ext uri="{BB962C8B-B14F-4D97-AF65-F5344CB8AC3E}">
        <p14:creationId xmlns:p14="http://schemas.microsoft.com/office/powerpoint/2010/main" val="3433110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C04D127A-1416-482C-9B7F-F9A2C1197562}"/>
              </a:ext>
            </a:extLst>
          </p:cNvPr>
          <p:cNvSpPr>
            <a:spLocks noGrp="1"/>
          </p:cNvSpPr>
          <p:nvPr>
            <p:ph type="dt" sz="half" idx="10"/>
          </p:nvPr>
        </p:nvSpPr>
        <p:spPr/>
        <p:txBody>
          <a:bodyPr/>
          <a:lstStyle>
            <a:lvl1pPr>
              <a:defRPr/>
            </a:lvl1pPr>
          </a:lstStyle>
          <a:p>
            <a:pPr>
              <a:defRPr/>
            </a:pPr>
            <a:endParaRPr lang="en-GB"/>
          </a:p>
        </p:txBody>
      </p:sp>
      <p:sp>
        <p:nvSpPr>
          <p:cNvPr id="4" name="Footer Placeholder 4">
            <a:extLst>
              <a:ext uri="{FF2B5EF4-FFF2-40B4-BE49-F238E27FC236}">
                <a16:creationId xmlns:a16="http://schemas.microsoft.com/office/drawing/2014/main" id="{EE49B794-FE60-4E20-99D7-A848377A66D3}"/>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35B64D86-8121-4358-912B-DED84DD3A6E3}"/>
              </a:ext>
            </a:extLst>
          </p:cNvPr>
          <p:cNvSpPr>
            <a:spLocks noGrp="1"/>
          </p:cNvSpPr>
          <p:nvPr>
            <p:ph type="sldNum" sz="quarter" idx="12"/>
          </p:nvPr>
        </p:nvSpPr>
        <p:spPr/>
        <p:txBody>
          <a:bodyPr/>
          <a:lstStyle>
            <a:lvl1pPr>
              <a:defRPr/>
            </a:lvl1pPr>
          </a:lstStyle>
          <a:p>
            <a:fld id="{1C9D86C8-7A03-47D6-B898-2956BF9429C1}" type="slidenum">
              <a:rPr lang="en-GB" altLang="en-US"/>
              <a:pPr/>
              <a:t>‹#›</a:t>
            </a:fld>
            <a:endParaRPr lang="en-GB" altLang="en-US"/>
          </a:p>
        </p:txBody>
      </p:sp>
    </p:spTree>
    <p:extLst>
      <p:ext uri="{BB962C8B-B14F-4D97-AF65-F5344CB8AC3E}">
        <p14:creationId xmlns:p14="http://schemas.microsoft.com/office/powerpoint/2010/main" val="2174228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746BAFF-517C-48B9-A9AE-D1E8CA2BD490}"/>
              </a:ext>
            </a:extLst>
          </p:cNvPr>
          <p:cNvSpPr>
            <a:spLocks noGrp="1"/>
          </p:cNvSpPr>
          <p:nvPr>
            <p:ph type="dt" sz="half" idx="10"/>
          </p:nvPr>
        </p:nvSpPr>
        <p:spPr/>
        <p:txBody>
          <a:bodyPr/>
          <a:lstStyle>
            <a:lvl1pPr>
              <a:defRPr/>
            </a:lvl1pPr>
          </a:lstStyle>
          <a:p>
            <a:pPr>
              <a:defRPr/>
            </a:pPr>
            <a:endParaRPr lang="en-GB"/>
          </a:p>
        </p:txBody>
      </p:sp>
      <p:sp>
        <p:nvSpPr>
          <p:cNvPr id="3" name="Footer Placeholder 4">
            <a:extLst>
              <a:ext uri="{FF2B5EF4-FFF2-40B4-BE49-F238E27FC236}">
                <a16:creationId xmlns:a16="http://schemas.microsoft.com/office/drawing/2014/main" id="{8EC51209-52F4-45D7-8ACC-DD786FE84038}"/>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23A1DD99-C8A1-4D76-B984-BE89F198E2CB}"/>
              </a:ext>
            </a:extLst>
          </p:cNvPr>
          <p:cNvSpPr>
            <a:spLocks noGrp="1"/>
          </p:cNvSpPr>
          <p:nvPr>
            <p:ph type="sldNum" sz="quarter" idx="12"/>
          </p:nvPr>
        </p:nvSpPr>
        <p:spPr/>
        <p:txBody>
          <a:bodyPr/>
          <a:lstStyle>
            <a:lvl1pPr>
              <a:defRPr/>
            </a:lvl1pPr>
          </a:lstStyle>
          <a:p>
            <a:fld id="{9208AF27-17C3-4DAE-8FD0-DC7BE768125B}" type="slidenum">
              <a:rPr lang="en-GB" altLang="en-US"/>
              <a:pPr/>
              <a:t>‹#›</a:t>
            </a:fld>
            <a:endParaRPr lang="en-GB" altLang="en-US"/>
          </a:p>
        </p:txBody>
      </p:sp>
    </p:spTree>
    <p:extLst>
      <p:ext uri="{BB962C8B-B14F-4D97-AF65-F5344CB8AC3E}">
        <p14:creationId xmlns:p14="http://schemas.microsoft.com/office/powerpoint/2010/main" val="3976164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3E01F05-D6E4-4C24-B2D7-44A2D78A5FED}"/>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3658BB56-E9AD-4C01-993A-C7372C20E6FD}"/>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0C7F969E-87D6-4888-BB7B-93C5A2CCD720}"/>
              </a:ext>
            </a:extLst>
          </p:cNvPr>
          <p:cNvSpPr>
            <a:spLocks noGrp="1"/>
          </p:cNvSpPr>
          <p:nvPr>
            <p:ph type="sldNum" sz="quarter" idx="12"/>
          </p:nvPr>
        </p:nvSpPr>
        <p:spPr/>
        <p:txBody>
          <a:bodyPr/>
          <a:lstStyle>
            <a:lvl1pPr>
              <a:defRPr/>
            </a:lvl1pPr>
          </a:lstStyle>
          <a:p>
            <a:fld id="{7A0F16D9-583D-4804-8EC9-E608FED95AC0}" type="slidenum">
              <a:rPr lang="en-GB" altLang="en-US"/>
              <a:pPr/>
              <a:t>‹#›</a:t>
            </a:fld>
            <a:endParaRPr lang="en-GB" altLang="en-US"/>
          </a:p>
        </p:txBody>
      </p:sp>
    </p:spTree>
    <p:extLst>
      <p:ext uri="{BB962C8B-B14F-4D97-AF65-F5344CB8AC3E}">
        <p14:creationId xmlns:p14="http://schemas.microsoft.com/office/powerpoint/2010/main" val="2443684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71B2FFC-4E03-46CE-A7D3-B06D99F7DDE8}"/>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CA171D69-59C2-487F-BB44-3F484534BDA7}"/>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B860A07-81DD-49A2-B8CE-383A7DD175FC}"/>
              </a:ext>
            </a:extLst>
          </p:cNvPr>
          <p:cNvSpPr>
            <a:spLocks noGrp="1"/>
          </p:cNvSpPr>
          <p:nvPr>
            <p:ph type="sldNum" sz="quarter" idx="12"/>
          </p:nvPr>
        </p:nvSpPr>
        <p:spPr/>
        <p:txBody>
          <a:bodyPr/>
          <a:lstStyle>
            <a:lvl1pPr>
              <a:defRPr/>
            </a:lvl1pPr>
          </a:lstStyle>
          <a:p>
            <a:fld id="{A15B82E4-7CCF-497D-B602-8A5BF8847A47}" type="slidenum">
              <a:rPr lang="en-GB" altLang="en-US"/>
              <a:pPr/>
              <a:t>‹#›</a:t>
            </a:fld>
            <a:endParaRPr lang="en-GB" altLang="en-US"/>
          </a:p>
        </p:txBody>
      </p:sp>
    </p:spTree>
    <p:extLst>
      <p:ext uri="{BB962C8B-B14F-4D97-AF65-F5344CB8AC3E}">
        <p14:creationId xmlns:p14="http://schemas.microsoft.com/office/powerpoint/2010/main" val="604751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E903AD6-E837-41B4-8504-68F94BEAD1E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B0159D72-C227-4652-8254-58E5CA947BF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83D4F754-2949-4937-864F-774891654625}"/>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endParaRPr lang="en-GB"/>
          </a:p>
        </p:txBody>
      </p:sp>
      <p:sp>
        <p:nvSpPr>
          <p:cNvPr id="5" name="Footer Placeholder 4">
            <a:extLst>
              <a:ext uri="{FF2B5EF4-FFF2-40B4-BE49-F238E27FC236}">
                <a16:creationId xmlns:a16="http://schemas.microsoft.com/office/drawing/2014/main" id="{2738F686-0C99-4092-97B4-1F2CFCF28E4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a:extLst>
              <a:ext uri="{FF2B5EF4-FFF2-40B4-BE49-F238E27FC236}">
                <a16:creationId xmlns:a16="http://schemas.microsoft.com/office/drawing/2014/main" id="{1537762D-47A5-4A85-A2E4-C4D9A493E8D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4D3FBC7-3DE0-474C-84D8-FE1AE111AF86}"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843" r:id="rId1"/>
    <p:sldLayoutId id="2147483854"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5" descr="background">
            <a:extLst>
              <a:ext uri="{FF2B5EF4-FFF2-40B4-BE49-F238E27FC236}">
                <a16:creationId xmlns:a16="http://schemas.microsoft.com/office/drawing/2014/main" id="{7019FB6F-A46E-4482-800A-8C1DCF31DE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225"/>
            <a:ext cx="9144000"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a:extLst>
              <a:ext uri="{FF2B5EF4-FFF2-40B4-BE49-F238E27FC236}">
                <a16:creationId xmlns:a16="http://schemas.microsoft.com/office/drawing/2014/main" id="{D925431C-E55C-4DCE-AF3B-72769D3933B4}"/>
              </a:ext>
            </a:extLst>
          </p:cNvPr>
          <p:cNvSpPr>
            <a:spLocks noGrp="1" noChangeArrowheads="1"/>
          </p:cNvSpPr>
          <p:nvPr>
            <p:ph type="title"/>
          </p:nvPr>
        </p:nvSpPr>
        <p:spPr bwMode="auto">
          <a:xfrm>
            <a:off x="1619250" y="476250"/>
            <a:ext cx="7200900" cy="128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2" name="Rectangle 3">
            <a:extLst>
              <a:ext uri="{FF2B5EF4-FFF2-40B4-BE49-F238E27FC236}">
                <a16:creationId xmlns:a16="http://schemas.microsoft.com/office/drawing/2014/main" id="{D0F63BDC-0692-4E1D-A902-55D154D4A492}"/>
              </a:ext>
            </a:extLst>
          </p:cNvPr>
          <p:cNvSpPr>
            <a:spLocks noGrp="1" noChangeArrowheads="1"/>
          </p:cNvSpPr>
          <p:nvPr>
            <p:ph type="body" idx="1"/>
          </p:nvPr>
        </p:nvSpPr>
        <p:spPr bwMode="auto">
          <a:xfrm>
            <a:off x="611188" y="2060575"/>
            <a:ext cx="8208962"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p:txBody>
      </p:sp>
      <p:sp>
        <p:nvSpPr>
          <p:cNvPr id="5" name="Slide Number Placeholder 3">
            <a:extLst>
              <a:ext uri="{FF2B5EF4-FFF2-40B4-BE49-F238E27FC236}">
                <a16:creationId xmlns:a16="http://schemas.microsoft.com/office/drawing/2014/main" id="{19ACE91A-AD9B-4C20-8C7F-0585E30C963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r">
              <a:defRPr sz="1400">
                <a:cs typeface="Arial" panose="020B0604020202020204" pitchFamily="34" charset="0"/>
              </a:defRPr>
            </a:lvl1pPr>
          </a:lstStyle>
          <a:p>
            <a:fld id="{6D802AEA-B5E2-4C70-A9C1-A2FDBB732742}"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853" r:id="rId1"/>
    <p:sldLayoutId id="2147483855" r:id="rId2"/>
  </p:sldLayoutIdLst>
  <p:hf hdr="0" ftr="0" dt="0"/>
  <p:txStyles>
    <p:titleStyle>
      <a:lvl1pPr algn="r" rtl="0" eaLnBrk="0" fontAlgn="base" hangingPunct="0">
        <a:spcBef>
          <a:spcPct val="0"/>
        </a:spcBef>
        <a:spcAft>
          <a:spcPct val="0"/>
        </a:spcAft>
        <a:defRPr sz="3600" b="1">
          <a:solidFill>
            <a:schemeClr val="tx1"/>
          </a:solidFill>
          <a:latin typeface="+mj-lt"/>
          <a:ea typeface="+mj-ea"/>
          <a:cs typeface="+mj-cs"/>
        </a:defRPr>
      </a:lvl1pPr>
      <a:lvl2pPr algn="r" rtl="0" eaLnBrk="0" fontAlgn="base" hangingPunct="0">
        <a:spcBef>
          <a:spcPct val="0"/>
        </a:spcBef>
        <a:spcAft>
          <a:spcPct val="0"/>
        </a:spcAft>
        <a:defRPr sz="3600" b="1">
          <a:solidFill>
            <a:schemeClr val="tx1"/>
          </a:solidFill>
          <a:latin typeface="Arial" charset="0"/>
        </a:defRPr>
      </a:lvl2pPr>
      <a:lvl3pPr algn="r" rtl="0" eaLnBrk="0" fontAlgn="base" hangingPunct="0">
        <a:spcBef>
          <a:spcPct val="0"/>
        </a:spcBef>
        <a:spcAft>
          <a:spcPct val="0"/>
        </a:spcAft>
        <a:defRPr sz="3600" b="1">
          <a:solidFill>
            <a:schemeClr val="tx1"/>
          </a:solidFill>
          <a:latin typeface="Arial" charset="0"/>
        </a:defRPr>
      </a:lvl3pPr>
      <a:lvl4pPr algn="r" rtl="0" eaLnBrk="0" fontAlgn="base" hangingPunct="0">
        <a:spcBef>
          <a:spcPct val="0"/>
        </a:spcBef>
        <a:spcAft>
          <a:spcPct val="0"/>
        </a:spcAft>
        <a:defRPr sz="3600" b="1">
          <a:solidFill>
            <a:schemeClr val="tx1"/>
          </a:solidFill>
          <a:latin typeface="Arial" charset="0"/>
        </a:defRPr>
      </a:lvl4pPr>
      <a:lvl5pPr algn="r" rtl="0" eaLnBrk="0" fontAlgn="base" hangingPunct="0">
        <a:spcBef>
          <a:spcPct val="0"/>
        </a:spcBef>
        <a:spcAft>
          <a:spcPct val="0"/>
        </a:spcAft>
        <a:defRPr sz="3600" b="1">
          <a:solidFill>
            <a:schemeClr val="tx1"/>
          </a:solidFill>
          <a:latin typeface="Arial" charset="0"/>
        </a:defRPr>
      </a:lvl5pPr>
      <a:lvl6pPr marL="457200" algn="r" rtl="0" eaLnBrk="1" fontAlgn="base" hangingPunct="1">
        <a:spcBef>
          <a:spcPct val="0"/>
        </a:spcBef>
        <a:spcAft>
          <a:spcPct val="0"/>
        </a:spcAft>
        <a:defRPr sz="3600" b="1">
          <a:solidFill>
            <a:schemeClr val="tx1"/>
          </a:solidFill>
          <a:latin typeface="Arial" charset="0"/>
        </a:defRPr>
      </a:lvl6pPr>
      <a:lvl7pPr marL="914400" algn="r" rtl="0" eaLnBrk="1" fontAlgn="base" hangingPunct="1">
        <a:spcBef>
          <a:spcPct val="0"/>
        </a:spcBef>
        <a:spcAft>
          <a:spcPct val="0"/>
        </a:spcAft>
        <a:defRPr sz="3600" b="1">
          <a:solidFill>
            <a:schemeClr val="tx1"/>
          </a:solidFill>
          <a:latin typeface="Arial" charset="0"/>
        </a:defRPr>
      </a:lvl7pPr>
      <a:lvl8pPr marL="1371600" algn="r" rtl="0" eaLnBrk="1" fontAlgn="base" hangingPunct="1">
        <a:spcBef>
          <a:spcPct val="0"/>
        </a:spcBef>
        <a:spcAft>
          <a:spcPct val="0"/>
        </a:spcAft>
        <a:defRPr sz="3600" b="1">
          <a:solidFill>
            <a:schemeClr val="tx1"/>
          </a:solidFill>
          <a:latin typeface="Arial" charset="0"/>
        </a:defRPr>
      </a:lvl8pPr>
      <a:lvl9pPr marL="1828800" algn="r" rtl="0" eaLnBrk="1" fontAlgn="base" hangingPunct="1">
        <a:spcBef>
          <a:spcPct val="0"/>
        </a:spcBef>
        <a:spcAft>
          <a:spcPct val="0"/>
        </a:spcAft>
        <a:defRPr sz="3600" b="1">
          <a:solidFill>
            <a:schemeClr val="tx1"/>
          </a:solidFill>
          <a:latin typeface="Arial" charset="0"/>
        </a:defRPr>
      </a:lvl9pPr>
    </p:titleStyle>
    <p:bodyStyle>
      <a:lvl1pPr marL="342900" indent="12700" algn="l" rtl="0" eaLnBrk="0" fontAlgn="base" hangingPunct="0">
        <a:spcBef>
          <a:spcPct val="20000"/>
        </a:spcBef>
        <a:spcAft>
          <a:spcPct val="100000"/>
        </a:spcAft>
        <a:defRPr sz="2400">
          <a:solidFill>
            <a:schemeClr val="tx1"/>
          </a:solidFill>
          <a:latin typeface="+mn-lt"/>
          <a:ea typeface="+mn-ea"/>
          <a:cs typeface="+mn-cs"/>
        </a:defRPr>
      </a:lvl1pPr>
      <a:lvl2pPr marL="723900" indent="355600" algn="l" rtl="0" eaLnBrk="0" fontAlgn="base" hangingPunct="0">
        <a:spcBef>
          <a:spcPct val="20000"/>
        </a:spcBef>
        <a:spcAft>
          <a:spcPct val="0"/>
        </a:spcAft>
        <a:buChar char="•"/>
        <a:defRPr sz="2400">
          <a:solidFill>
            <a:schemeClr val="tx1"/>
          </a:solidFill>
          <a:latin typeface="+mn-lt"/>
        </a:defRPr>
      </a:lvl2pPr>
      <a:lvl3pPr marL="1487488" indent="-228600" algn="l" rtl="0" eaLnBrk="0" fontAlgn="base" hangingPunct="0">
        <a:spcBef>
          <a:spcPct val="20000"/>
        </a:spcBef>
        <a:spcAft>
          <a:spcPct val="0"/>
        </a:spcAft>
        <a:defRPr sz="1600">
          <a:solidFill>
            <a:schemeClr val="tx1"/>
          </a:solidFill>
          <a:latin typeface="+mn-lt"/>
        </a:defRPr>
      </a:lvl3pPr>
      <a:lvl4pPr marL="1895475" indent="-228600" algn="l" rtl="0" eaLnBrk="0" fontAlgn="base" hangingPunct="0">
        <a:spcBef>
          <a:spcPct val="20000"/>
        </a:spcBef>
        <a:spcAft>
          <a:spcPct val="0"/>
        </a:spcAft>
        <a:defRPr sz="1400">
          <a:solidFill>
            <a:schemeClr val="tx1"/>
          </a:solidFill>
          <a:latin typeface="+mn-lt"/>
        </a:defRPr>
      </a:lvl4pPr>
      <a:lvl5pPr marL="2303463" indent="-228600" algn="l" rtl="0" eaLnBrk="0" fontAlgn="base" hangingPunct="0">
        <a:spcBef>
          <a:spcPct val="20000"/>
        </a:spcBef>
        <a:spcAft>
          <a:spcPct val="0"/>
        </a:spcAft>
        <a:defRPr sz="1400">
          <a:solidFill>
            <a:schemeClr val="tx1"/>
          </a:solidFill>
          <a:latin typeface="+mn-lt"/>
        </a:defRPr>
      </a:lvl5pPr>
      <a:lvl6pPr marL="2760663" indent="-228600" algn="l" rtl="0" eaLnBrk="1" fontAlgn="base" hangingPunct="1">
        <a:spcBef>
          <a:spcPct val="20000"/>
        </a:spcBef>
        <a:spcAft>
          <a:spcPct val="0"/>
        </a:spcAft>
        <a:defRPr sz="1400">
          <a:solidFill>
            <a:schemeClr val="tx1"/>
          </a:solidFill>
          <a:latin typeface="+mn-lt"/>
        </a:defRPr>
      </a:lvl6pPr>
      <a:lvl7pPr marL="3217863" indent="-228600" algn="l" rtl="0" eaLnBrk="1" fontAlgn="base" hangingPunct="1">
        <a:spcBef>
          <a:spcPct val="20000"/>
        </a:spcBef>
        <a:spcAft>
          <a:spcPct val="0"/>
        </a:spcAft>
        <a:defRPr sz="1400">
          <a:solidFill>
            <a:schemeClr val="tx1"/>
          </a:solidFill>
          <a:latin typeface="+mn-lt"/>
        </a:defRPr>
      </a:lvl7pPr>
      <a:lvl8pPr marL="3675063" indent="-228600" algn="l" rtl="0" eaLnBrk="1" fontAlgn="base" hangingPunct="1">
        <a:spcBef>
          <a:spcPct val="20000"/>
        </a:spcBef>
        <a:spcAft>
          <a:spcPct val="0"/>
        </a:spcAft>
        <a:defRPr sz="1400">
          <a:solidFill>
            <a:schemeClr val="tx1"/>
          </a:solidFill>
          <a:latin typeface="+mn-lt"/>
        </a:defRPr>
      </a:lvl8pPr>
      <a:lvl9pPr marL="4132263" indent="-228600" algn="l" rtl="0" eaLnBrk="1" fontAlgn="base" hangingPunct="1">
        <a:spcBef>
          <a:spcPct val="20000"/>
        </a:spcBef>
        <a:spcAft>
          <a:spcPct val="0"/>
        </a:spcAf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slide" Target="slide9.xml"/></Relationships>
</file>

<file path=ppt/slides/_rels/slide1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www.nice.org.uk/guidance/CG109"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hyperlink" Target="http://www.stars.org.uk/" TargetMode="External"/><Relationship Id="rId2" Type="http://schemas.openxmlformats.org/officeDocument/2006/relationships/notesSlide" Target="../notesSlides/notesSlide17.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www.c-r-y.org.uk/"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0.xml"/><Relationship Id="rId1" Type="http://schemas.openxmlformats.org/officeDocument/2006/relationships/slideLayout" Target="../slideLayouts/slideLayout13.xml"/><Relationship Id="rId5" Type="http://schemas.openxmlformats.org/officeDocument/2006/relationships/slide" Target="slide6.xml"/><Relationship Id="rId4" Type="http://schemas.openxmlformats.org/officeDocument/2006/relationships/slide" Target="slide7.xml"/></Relationships>
</file>

<file path=ppt/slides/_rels/slide2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1.xml"/><Relationship Id="rId1" Type="http://schemas.openxmlformats.org/officeDocument/2006/relationships/slideLayout" Target="../slideLayouts/slideLayout13.xml"/><Relationship Id="rId4" Type="http://schemas.openxmlformats.org/officeDocument/2006/relationships/slide" Target="slide8.xml"/></Relationships>
</file>

<file path=ppt/slides/_rels/slide2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23.xml"/><Relationship Id="rId1" Type="http://schemas.openxmlformats.org/officeDocument/2006/relationships/slideLayout" Target="../slideLayouts/slideLayout13.xml"/><Relationship Id="rId4" Type="http://schemas.openxmlformats.org/officeDocument/2006/relationships/slide" Target="slide10.xml"/></Relationships>
</file>

<file path=ppt/slides/_rels/slide2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4.xml"/><Relationship Id="rId1" Type="http://schemas.openxmlformats.org/officeDocument/2006/relationships/slideLayout" Target="../slideLayouts/slideLayout13.xml"/><Relationship Id="rId4" Type="http://schemas.openxmlformats.org/officeDocument/2006/relationships/slide" Target="slide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slide" Target="slide20.xml"/></Relationships>
</file>

<file path=ppt/slides/_rels/slide6.xml.rels><?xml version="1.0" encoding="UTF-8" standalone="yes"?>
<Relationships xmlns="http://schemas.openxmlformats.org/package/2006/relationships"><Relationship Id="rId3" Type="http://schemas.openxmlformats.org/officeDocument/2006/relationships/slide" Target="slide20.xml"/><Relationship Id="rId7" Type="http://schemas.openxmlformats.org/officeDocument/2006/relationships/slide" Target="slide9.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slide" Target="slide8.xml"/><Relationship Id="rId5" Type="http://schemas.openxmlformats.org/officeDocument/2006/relationships/slide" Target="slide21.xml"/><Relationship Id="rId4" Type="http://schemas.openxmlformats.org/officeDocument/2006/relationships/slide" Target="slide24.xml"/></Relationships>
</file>

<file path=ppt/slides/_rels/slide7.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slide" Target="slide6.xml"/><Relationship Id="rId5" Type="http://schemas.openxmlformats.org/officeDocument/2006/relationships/slide" Target="slide22.xml"/><Relationship Id="rId4" Type="http://schemas.openxmlformats.org/officeDocument/2006/relationships/slide" Target="slide24.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slide" Target="slide13.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AC8D555-B4D6-4679-8A81-4DEEA3759A84}"/>
              </a:ext>
            </a:extLst>
          </p:cNvPr>
          <p:cNvSpPr>
            <a:spLocks noGrp="1" noChangeArrowheads="1"/>
          </p:cNvSpPr>
          <p:nvPr>
            <p:ph type="title"/>
          </p:nvPr>
        </p:nvSpPr>
        <p:spPr/>
        <p:txBody>
          <a:bodyPr/>
          <a:lstStyle/>
          <a:p>
            <a:pPr eaLnBrk="1" hangingPunct="1"/>
            <a:endParaRPr lang="en-US" altLang="en-US"/>
          </a:p>
        </p:txBody>
      </p:sp>
      <p:pic>
        <p:nvPicPr>
          <p:cNvPr id="5123" name="Picture 3">
            <a:extLst>
              <a:ext uri="{FF2B5EF4-FFF2-40B4-BE49-F238E27FC236}">
                <a16:creationId xmlns:a16="http://schemas.microsoft.com/office/drawing/2014/main" id="{3070BC87-7573-498E-8BA0-5B4F6BA45C7B}"/>
              </a:ext>
            </a:extLst>
          </p:cNvPr>
          <p:cNvPicPr preferRelativeResize="0">
            <a:picLocks noGrp="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0" y="-41275"/>
            <a:ext cx="9144000" cy="6899275"/>
          </a:xfrm>
        </p:spPr>
      </p:pic>
      <p:sp>
        <p:nvSpPr>
          <p:cNvPr id="5124" name="Text Box 4">
            <a:extLst>
              <a:ext uri="{FF2B5EF4-FFF2-40B4-BE49-F238E27FC236}">
                <a16:creationId xmlns:a16="http://schemas.microsoft.com/office/drawing/2014/main" id="{EC0BDC78-A0E2-4837-94C7-C506530986DD}"/>
              </a:ext>
            </a:extLst>
          </p:cNvPr>
          <p:cNvSpPr txBox="1">
            <a:spLocks noChangeArrowheads="1"/>
          </p:cNvSpPr>
          <p:nvPr/>
        </p:nvSpPr>
        <p:spPr bwMode="auto">
          <a:xfrm>
            <a:off x="1619250" y="2133600"/>
            <a:ext cx="6697663"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b="1">
                <a:latin typeface="Arial" panose="020B0604020202020204" pitchFamily="34" charset="0"/>
                <a:cs typeface="Arial" panose="020B0604020202020204" pitchFamily="34" charset="0"/>
              </a:rPr>
              <a:t>Transient loss of consciousness (‘blackouts’) management in adults and young people</a:t>
            </a:r>
            <a:endParaRPr lang="en-GB" altLang="en-US">
              <a:latin typeface="Arial" panose="020B0604020202020204" pitchFamily="34" charset="0"/>
              <a:cs typeface="Arial" panose="020B0604020202020204" pitchFamily="34" charset="0"/>
            </a:endParaRPr>
          </a:p>
        </p:txBody>
      </p:sp>
      <p:sp>
        <p:nvSpPr>
          <p:cNvPr id="5125" name="Text Box 5">
            <a:extLst>
              <a:ext uri="{FF2B5EF4-FFF2-40B4-BE49-F238E27FC236}">
                <a16:creationId xmlns:a16="http://schemas.microsoft.com/office/drawing/2014/main" id="{6EC48A05-94E7-4E02-8005-82485D880613}"/>
              </a:ext>
            </a:extLst>
          </p:cNvPr>
          <p:cNvSpPr txBox="1">
            <a:spLocks noChangeArrowheads="1"/>
          </p:cNvSpPr>
          <p:nvPr/>
        </p:nvSpPr>
        <p:spPr bwMode="auto">
          <a:xfrm>
            <a:off x="1071563" y="4286250"/>
            <a:ext cx="64817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GB" altLang="en-US" sz="2400">
                <a:latin typeface="Arial" panose="020B0604020202020204" pitchFamily="34" charset="0"/>
                <a:cs typeface="Arial" panose="020B0604020202020204" pitchFamily="34" charset="0"/>
              </a:rPr>
              <a:t>Implementing NICE guidance</a:t>
            </a:r>
          </a:p>
        </p:txBody>
      </p:sp>
      <p:sp>
        <p:nvSpPr>
          <p:cNvPr id="5126" name="Text Box 6">
            <a:extLst>
              <a:ext uri="{FF2B5EF4-FFF2-40B4-BE49-F238E27FC236}">
                <a16:creationId xmlns:a16="http://schemas.microsoft.com/office/drawing/2014/main" id="{2F157F63-3B1B-494C-8D90-091FB1029FE5}"/>
              </a:ext>
            </a:extLst>
          </p:cNvPr>
          <p:cNvSpPr txBox="1">
            <a:spLocks noChangeArrowheads="1"/>
          </p:cNvSpPr>
          <p:nvPr/>
        </p:nvSpPr>
        <p:spPr bwMode="auto">
          <a:xfrm>
            <a:off x="1403350" y="4941888"/>
            <a:ext cx="2160588"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endParaRPr lang="en-GB" altLang="en-US" sz="2200"/>
          </a:p>
          <a:p>
            <a:pPr algn="ctr" eaLnBrk="1" hangingPunct="1">
              <a:spcBef>
                <a:spcPct val="50000"/>
              </a:spcBef>
              <a:buFontTx/>
              <a:buNone/>
            </a:pPr>
            <a:r>
              <a:rPr lang="en-GB" altLang="en-US" sz="2000">
                <a:latin typeface="Arial" panose="020B0604020202020204" pitchFamily="34" charset="0"/>
                <a:cs typeface="Arial" panose="020B0604020202020204" pitchFamily="34" charset="0"/>
              </a:rPr>
              <a:t>August 2010</a:t>
            </a:r>
          </a:p>
        </p:txBody>
      </p:sp>
      <p:sp>
        <p:nvSpPr>
          <p:cNvPr id="5127" name="Text Box 7">
            <a:extLst>
              <a:ext uri="{FF2B5EF4-FFF2-40B4-BE49-F238E27FC236}">
                <a16:creationId xmlns:a16="http://schemas.microsoft.com/office/drawing/2014/main" id="{7D797CFD-A776-436A-B5FF-A4569AF400E5}"/>
              </a:ext>
            </a:extLst>
          </p:cNvPr>
          <p:cNvSpPr txBox="1">
            <a:spLocks noChangeArrowheads="1"/>
          </p:cNvSpPr>
          <p:nvPr/>
        </p:nvSpPr>
        <p:spPr bwMode="auto">
          <a:xfrm>
            <a:off x="1042988" y="6237288"/>
            <a:ext cx="4608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GB" altLang="en-US" sz="1800" b="1">
                <a:solidFill>
                  <a:schemeClr val="bg1"/>
                </a:solidFill>
                <a:latin typeface="Arial" panose="020B0604020202020204" pitchFamily="34" charset="0"/>
                <a:cs typeface="Arial" panose="020B0604020202020204" pitchFamily="34" charset="0"/>
              </a:rPr>
              <a:t>NICE clinical guideline 109</a:t>
            </a:r>
          </a:p>
        </p:txBody>
      </p:sp>
      <p:sp>
        <p:nvSpPr>
          <p:cNvPr id="5128" name="TextBox 8">
            <a:extLst>
              <a:ext uri="{FF2B5EF4-FFF2-40B4-BE49-F238E27FC236}">
                <a16:creationId xmlns:a16="http://schemas.microsoft.com/office/drawing/2014/main" id="{A2C7A3C7-236C-4C1B-826B-0766BD97D7F4}"/>
              </a:ext>
            </a:extLst>
          </p:cNvPr>
          <p:cNvSpPr txBox="1">
            <a:spLocks noChangeArrowheads="1"/>
          </p:cNvSpPr>
          <p:nvPr/>
        </p:nvSpPr>
        <p:spPr bwMode="auto">
          <a:xfrm>
            <a:off x="8675688" y="630872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0835E3F-2134-4CF5-830E-A6A088FFC28D}"/>
              </a:ext>
            </a:extLst>
          </p:cNvPr>
          <p:cNvSpPr txBox="1"/>
          <p:nvPr/>
        </p:nvSpPr>
        <p:spPr>
          <a:xfrm>
            <a:off x="1006475" y="1341438"/>
            <a:ext cx="2486025" cy="498475"/>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Investigate appropriately (for example, cardiac imaging)</a:t>
            </a:r>
            <a:endParaRPr lang="en-GB" sz="1200" b="1" dirty="0">
              <a:latin typeface="Arial" pitchFamily="34" charset="0"/>
              <a:cs typeface="Arial" pitchFamily="34" charset="0"/>
            </a:endParaRPr>
          </a:p>
        </p:txBody>
      </p:sp>
      <p:sp>
        <p:nvSpPr>
          <p:cNvPr id="17" name="TextBox 16">
            <a:extLst>
              <a:ext uri="{FF2B5EF4-FFF2-40B4-BE49-F238E27FC236}">
                <a16:creationId xmlns:a16="http://schemas.microsoft.com/office/drawing/2014/main" id="{B4FD58C1-9510-480C-BB4B-B16E1D5505B7}"/>
              </a:ext>
            </a:extLst>
          </p:cNvPr>
          <p:cNvSpPr txBox="1"/>
          <p:nvPr/>
        </p:nvSpPr>
        <p:spPr>
          <a:xfrm>
            <a:off x="4286250" y="1196975"/>
            <a:ext cx="4286250" cy="868363"/>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Offer an ambulatory ECG as a first-line investigation</a:t>
            </a:r>
          </a:p>
          <a:p>
            <a:pPr marL="216000" indent="-108000" fontAlgn="auto">
              <a:spcBef>
                <a:spcPts val="0"/>
              </a:spcBef>
              <a:spcAft>
                <a:spcPts val="0"/>
              </a:spcAft>
              <a:buFont typeface="Calibri" pitchFamily="34" charset="0"/>
              <a:buChar char="–"/>
              <a:tabLst>
                <a:tab pos="108000" algn="l"/>
              </a:tabLst>
              <a:defRPr/>
            </a:pPr>
            <a:r>
              <a:rPr lang="en-GB" sz="1200" dirty="0">
                <a:latin typeface="Arial" pitchFamily="34" charset="0"/>
                <a:cs typeface="Arial" pitchFamily="34" charset="0"/>
              </a:rPr>
              <a:t>choose type of ambulatory ECG based on person’s history (and in particular, frequency) of TLoC (</a:t>
            </a:r>
            <a:r>
              <a:rPr lang="en-GB" sz="1200" dirty="0">
                <a:latin typeface="Arial" pitchFamily="34" charset="0"/>
                <a:cs typeface="Arial" pitchFamily="34" charset="0"/>
                <a:hlinkClick r:id="rId3" action="ppaction://hlinksldjump"/>
              </a:rPr>
              <a:t>see box 8</a:t>
            </a:r>
            <a:r>
              <a:rPr lang="en-GB" sz="1200" dirty="0">
                <a:latin typeface="Arial" pitchFamily="34" charset="0"/>
                <a:cs typeface="Arial" pitchFamily="34" charset="0"/>
              </a:rPr>
              <a:t>)</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Do not offer a tilt test as a first-line investigation </a:t>
            </a:r>
            <a:endParaRPr lang="en-GB" sz="1200" b="1" dirty="0">
              <a:latin typeface="Arial" pitchFamily="34" charset="0"/>
              <a:cs typeface="Arial" pitchFamily="34" charset="0"/>
            </a:endParaRPr>
          </a:p>
        </p:txBody>
      </p:sp>
      <p:sp>
        <p:nvSpPr>
          <p:cNvPr id="19" name="TextBox 18">
            <a:extLst>
              <a:ext uri="{FF2B5EF4-FFF2-40B4-BE49-F238E27FC236}">
                <a16:creationId xmlns:a16="http://schemas.microsoft.com/office/drawing/2014/main" id="{9B443C03-00AD-4ED7-B934-801E3F83B462}"/>
              </a:ext>
            </a:extLst>
          </p:cNvPr>
          <p:cNvSpPr txBox="1"/>
          <p:nvPr/>
        </p:nvSpPr>
        <p:spPr>
          <a:xfrm>
            <a:off x="1020763" y="2708275"/>
            <a:ext cx="2471737" cy="1976438"/>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Because other mechanisms for syncope are possible in this group, also consider investigating for a cardiac arrhythmic cause (see appropriate pathway opposite), and for orthostatic hypotension (detailed on slide 8) or for neurally mediated syncope (detailed on slide 9)</a:t>
            </a:r>
            <a:endParaRPr lang="en-GB" sz="1200" b="1" dirty="0">
              <a:latin typeface="Arial" pitchFamily="34" charset="0"/>
              <a:cs typeface="Arial" pitchFamily="34" charset="0"/>
            </a:endParaRPr>
          </a:p>
        </p:txBody>
      </p:sp>
      <p:sp>
        <p:nvSpPr>
          <p:cNvPr id="22" name="TextBox 21">
            <a:extLst>
              <a:ext uri="{FF2B5EF4-FFF2-40B4-BE49-F238E27FC236}">
                <a16:creationId xmlns:a16="http://schemas.microsoft.com/office/drawing/2014/main" id="{B062C2E6-A27D-46D3-A3EC-39C0DF8014FA}"/>
              </a:ext>
            </a:extLst>
          </p:cNvPr>
          <p:cNvSpPr txBox="1"/>
          <p:nvPr/>
        </p:nvSpPr>
        <p:spPr>
          <a:xfrm>
            <a:off x="1312863" y="404813"/>
            <a:ext cx="1873250" cy="498475"/>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Suspected structural heart disease cause</a:t>
            </a:r>
          </a:p>
        </p:txBody>
      </p:sp>
      <p:sp>
        <p:nvSpPr>
          <p:cNvPr id="23" name="TextBox 22">
            <a:extLst>
              <a:ext uri="{FF2B5EF4-FFF2-40B4-BE49-F238E27FC236}">
                <a16:creationId xmlns:a16="http://schemas.microsoft.com/office/drawing/2014/main" id="{E4F9804D-2F0C-4391-9FF6-B9C65613D047}"/>
              </a:ext>
            </a:extLst>
          </p:cNvPr>
          <p:cNvSpPr txBox="1"/>
          <p:nvPr/>
        </p:nvSpPr>
        <p:spPr>
          <a:xfrm>
            <a:off x="5557838" y="404813"/>
            <a:ext cx="1728787" cy="498475"/>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Suspected cardiac arrhythmic cause</a:t>
            </a:r>
          </a:p>
        </p:txBody>
      </p:sp>
      <p:cxnSp>
        <p:nvCxnSpPr>
          <p:cNvPr id="26" name="Straight Arrow Connector 25">
            <a:extLst>
              <a:ext uri="{FF2B5EF4-FFF2-40B4-BE49-F238E27FC236}">
                <a16:creationId xmlns:a16="http://schemas.microsoft.com/office/drawing/2014/main" id="{58E22C73-FD37-47BB-A885-292A235633AF}"/>
              </a:ext>
            </a:extLst>
          </p:cNvPr>
          <p:cNvCxnSpPr>
            <a:stCxn id="22" idx="2"/>
            <a:endCxn id="15" idx="0"/>
          </p:cNvCxnSpPr>
          <p:nvPr/>
        </p:nvCxnSpPr>
        <p:spPr>
          <a:xfrm rot="16200000" flipH="1">
            <a:off x="2030413" y="1122363"/>
            <a:ext cx="438150" cy="0"/>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cxnSp>
        <p:nvCxnSpPr>
          <p:cNvPr id="28" name="Straight Arrow Connector 27">
            <a:extLst>
              <a:ext uri="{FF2B5EF4-FFF2-40B4-BE49-F238E27FC236}">
                <a16:creationId xmlns:a16="http://schemas.microsoft.com/office/drawing/2014/main" id="{18A89782-633A-4EE6-8D4C-09465B050B41}"/>
              </a:ext>
            </a:extLst>
          </p:cNvPr>
          <p:cNvCxnSpPr>
            <a:stCxn id="15" idx="2"/>
            <a:endCxn id="19" idx="0"/>
          </p:cNvCxnSpPr>
          <p:nvPr/>
        </p:nvCxnSpPr>
        <p:spPr>
          <a:xfrm rot="16200000" flipH="1">
            <a:off x="1819276" y="2270125"/>
            <a:ext cx="868362" cy="7937"/>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cxnSp>
        <p:nvCxnSpPr>
          <p:cNvPr id="30" name="Straight Arrow Connector 29">
            <a:extLst>
              <a:ext uri="{FF2B5EF4-FFF2-40B4-BE49-F238E27FC236}">
                <a16:creationId xmlns:a16="http://schemas.microsoft.com/office/drawing/2014/main" id="{C95534FB-9249-4D3D-8341-7A1E282EEAD8}"/>
              </a:ext>
            </a:extLst>
          </p:cNvPr>
          <p:cNvCxnSpPr>
            <a:stCxn id="23" idx="2"/>
            <a:endCxn id="17" idx="0"/>
          </p:cNvCxnSpPr>
          <p:nvPr/>
        </p:nvCxnSpPr>
        <p:spPr>
          <a:xfrm rot="16200000" flipH="1">
            <a:off x="6279356" y="1046957"/>
            <a:ext cx="293687" cy="6350"/>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sp>
        <p:nvSpPr>
          <p:cNvPr id="14346" name="TextBox 31">
            <a:extLst>
              <a:ext uri="{FF2B5EF4-FFF2-40B4-BE49-F238E27FC236}">
                <a16:creationId xmlns:a16="http://schemas.microsoft.com/office/drawing/2014/main" id="{4D1FE0FD-4EBA-43A9-B150-B224280FC330}"/>
              </a:ext>
            </a:extLst>
          </p:cNvPr>
          <p:cNvSpPr txBox="1">
            <a:spLocks noChangeArrowheads="1"/>
          </p:cNvSpPr>
          <p:nvPr/>
        </p:nvSpPr>
        <p:spPr bwMode="auto">
          <a:xfrm>
            <a:off x="2843213" y="5589588"/>
            <a:ext cx="41767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hlinkClick r:id="" action="ppaction://hlinkshowjump?jump=previousslide"/>
              </a:rPr>
              <a:t>Click here to return to  slide 9 (specialist cardiovascular assessment and diagnosis)</a:t>
            </a:r>
            <a:endParaRPr lang="en-GB" altLang="en-US" sz="1200">
              <a:latin typeface="Arial" panose="020B0604020202020204" pitchFamily="34" charset="0"/>
              <a:cs typeface="Arial" panose="020B0604020202020204" pitchFamily="34" charset="0"/>
            </a:endParaRPr>
          </a:p>
        </p:txBody>
      </p:sp>
      <p:sp>
        <p:nvSpPr>
          <p:cNvPr id="14347" name="TextBox 11">
            <a:extLst>
              <a:ext uri="{FF2B5EF4-FFF2-40B4-BE49-F238E27FC236}">
                <a16:creationId xmlns:a16="http://schemas.microsoft.com/office/drawing/2014/main" id="{2D8D508E-081A-4402-8A62-3DC654073133}"/>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2ACF87-6C27-49BC-BE7C-0C97B702BD63}"/>
              </a:ext>
            </a:extLst>
          </p:cNvPr>
          <p:cNvSpPr txBox="1"/>
          <p:nvPr/>
        </p:nvSpPr>
        <p:spPr>
          <a:xfrm>
            <a:off x="647700" y="2339975"/>
            <a:ext cx="2447925" cy="868363"/>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Do not offer a tilt test to people who have a diagnosis of vasovagal syncope on initial assessment </a:t>
            </a:r>
            <a:endParaRPr lang="en-GB" sz="1200" b="1" dirty="0">
              <a:latin typeface="Arial" pitchFamily="34" charset="0"/>
              <a:cs typeface="Arial" pitchFamily="34" charset="0"/>
            </a:endParaRPr>
          </a:p>
        </p:txBody>
      </p:sp>
      <p:sp>
        <p:nvSpPr>
          <p:cNvPr id="4" name="TextBox 3">
            <a:extLst>
              <a:ext uri="{FF2B5EF4-FFF2-40B4-BE49-F238E27FC236}">
                <a16:creationId xmlns:a16="http://schemas.microsoft.com/office/drawing/2014/main" id="{A7C002B3-571C-4B2A-A22F-813B51ACDD7A}"/>
              </a:ext>
            </a:extLst>
          </p:cNvPr>
          <p:cNvSpPr txBox="1"/>
          <p:nvPr/>
        </p:nvSpPr>
        <p:spPr>
          <a:xfrm>
            <a:off x="684213" y="1674813"/>
            <a:ext cx="2374900" cy="314325"/>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Vasovagal syncope suspected</a:t>
            </a:r>
          </a:p>
        </p:txBody>
      </p:sp>
      <p:sp>
        <p:nvSpPr>
          <p:cNvPr id="5" name="TextBox 4">
            <a:extLst>
              <a:ext uri="{FF2B5EF4-FFF2-40B4-BE49-F238E27FC236}">
                <a16:creationId xmlns:a16="http://schemas.microsoft.com/office/drawing/2014/main" id="{2BAC69F3-2D9C-4175-A7E3-D8424A029A3F}"/>
              </a:ext>
            </a:extLst>
          </p:cNvPr>
          <p:cNvSpPr txBox="1"/>
          <p:nvPr/>
        </p:nvSpPr>
        <p:spPr>
          <a:xfrm>
            <a:off x="3708400" y="1674813"/>
            <a:ext cx="2592388" cy="314325"/>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Carotid sinus syncope suspected</a:t>
            </a:r>
          </a:p>
        </p:txBody>
      </p:sp>
      <p:sp>
        <p:nvSpPr>
          <p:cNvPr id="8" name="TextBox 7">
            <a:extLst>
              <a:ext uri="{FF2B5EF4-FFF2-40B4-BE49-F238E27FC236}">
                <a16:creationId xmlns:a16="http://schemas.microsoft.com/office/drawing/2014/main" id="{B4CEB511-46CE-479A-A1E4-F6F3949D2963}"/>
              </a:ext>
            </a:extLst>
          </p:cNvPr>
          <p:cNvSpPr txBox="1"/>
          <p:nvPr/>
        </p:nvSpPr>
        <p:spPr>
          <a:xfrm>
            <a:off x="7272338" y="1655763"/>
            <a:ext cx="1300162" cy="684212"/>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Is the person 60 years or older?</a:t>
            </a:r>
            <a:endParaRPr lang="en-GB" sz="1200" b="1" dirty="0">
              <a:latin typeface="Arial" pitchFamily="34" charset="0"/>
              <a:cs typeface="Arial" pitchFamily="34" charset="0"/>
            </a:endParaRPr>
          </a:p>
        </p:txBody>
      </p:sp>
      <p:sp>
        <p:nvSpPr>
          <p:cNvPr id="10" name="TextBox 9">
            <a:extLst>
              <a:ext uri="{FF2B5EF4-FFF2-40B4-BE49-F238E27FC236}">
                <a16:creationId xmlns:a16="http://schemas.microsoft.com/office/drawing/2014/main" id="{2199F14A-9E07-4201-B6E8-7D98C3E0DC85}"/>
              </a:ext>
            </a:extLst>
          </p:cNvPr>
          <p:cNvSpPr txBox="1"/>
          <p:nvPr/>
        </p:nvSpPr>
        <p:spPr>
          <a:xfrm>
            <a:off x="3708400" y="2447925"/>
            <a:ext cx="2592388" cy="1052513"/>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Offer carotid sinus massage</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Carry out this test in a controlled environment, with ECG recording and resuscitation equipment  available </a:t>
            </a:r>
            <a:endParaRPr lang="en-GB" sz="1200" b="1" dirty="0">
              <a:latin typeface="Arial" pitchFamily="34" charset="0"/>
              <a:cs typeface="Arial" pitchFamily="34" charset="0"/>
            </a:endParaRPr>
          </a:p>
        </p:txBody>
      </p:sp>
      <p:sp>
        <p:nvSpPr>
          <p:cNvPr id="11" name="TextBox 10">
            <a:extLst>
              <a:ext uri="{FF2B5EF4-FFF2-40B4-BE49-F238E27FC236}">
                <a16:creationId xmlns:a16="http://schemas.microsoft.com/office/drawing/2014/main" id="{FBE9F514-1F5C-4180-BF8D-7203534DE092}"/>
              </a:ext>
            </a:extLst>
          </p:cNvPr>
          <p:cNvSpPr txBox="1"/>
          <p:nvPr/>
        </p:nvSpPr>
        <p:spPr>
          <a:xfrm>
            <a:off x="7105650" y="2843213"/>
            <a:ext cx="1643063" cy="2344737"/>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Offer an ambulatory ECG</a:t>
            </a:r>
          </a:p>
          <a:p>
            <a:pPr marL="180000" indent="-108000" fontAlgn="auto">
              <a:spcBef>
                <a:spcPts val="0"/>
              </a:spcBef>
              <a:spcAft>
                <a:spcPts val="0"/>
              </a:spcAft>
              <a:buFont typeface="Calibri" pitchFamily="34" charset="0"/>
              <a:buChar char="–"/>
              <a:tabLst>
                <a:tab pos="108000" algn="l"/>
              </a:tabLst>
              <a:defRPr/>
            </a:pPr>
            <a:r>
              <a:rPr lang="en-GB" sz="1200" dirty="0">
                <a:latin typeface="Arial" pitchFamily="34" charset="0"/>
                <a:cs typeface="Arial" pitchFamily="34" charset="0"/>
              </a:rPr>
              <a:t>choose type of ambulatory ECG based on person’s history (and in particular, frequency) of TLoC (</a:t>
            </a:r>
            <a:r>
              <a:rPr lang="en-GB" sz="1200" dirty="0">
                <a:latin typeface="Arial" pitchFamily="34" charset="0"/>
                <a:cs typeface="Arial" pitchFamily="34" charset="0"/>
                <a:hlinkClick r:id="rId3" action="ppaction://hlinksldjump"/>
              </a:rPr>
              <a:t>see box 8)</a:t>
            </a:r>
            <a:endParaRPr lang="en-GB" sz="1200"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Do not offer a tilt test before the ambulatory ECG </a:t>
            </a:r>
            <a:endParaRPr lang="en-GB" sz="1200" b="1" dirty="0">
              <a:latin typeface="Arial" pitchFamily="34" charset="0"/>
              <a:cs typeface="Arial" pitchFamily="34" charset="0"/>
            </a:endParaRPr>
          </a:p>
        </p:txBody>
      </p:sp>
      <p:sp>
        <p:nvSpPr>
          <p:cNvPr id="12" name="TextBox 11">
            <a:extLst>
              <a:ext uri="{FF2B5EF4-FFF2-40B4-BE49-F238E27FC236}">
                <a16:creationId xmlns:a16="http://schemas.microsoft.com/office/drawing/2014/main" id="{DDB3F1A8-B342-4714-9E8D-98CBD65B3814}"/>
              </a:ext>
            </a:extLst>
          </p:cNvPr>
          <p:cNvSpPr txBox="1"/>
          <p:nvPr/>
        </p:nvSpPr>
        <p:spPr>
          <a:xfrm>
            <a:off x="611188" y="3644900"/>
            <a:ext cx="2520950" cy="1606550"/>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Only consider a tilt test if the person has recurrent episodes of TLoC that adversely affect their quality of life, or represent a high risk of injury, to assess whether the syncope is accompanied by a severe cardioinhibitory response (usually asystole) </a:t>
            </a:r>
            <a:endParaRPr lang="en-GB" sz="1200" b="1" dirty="0">
              <a:latin typeface="Arial" pitchFamily="34" charset="0"/>
              <a:cs typeface="Arial" pitchFamily="34" charset="0"/>
            </a:endParaRPr>
          </a:p>
        </p:txBody>
      </p:sp>
      <p:sp>
        <p:nvSpPr>
          <p:cNvPr id="15369" name="TextBox 113">
            <a:extLst>
              <a:ext uri="{FF2B5EF4-FFF2-40B4-BE49-F238E27FC236}">
                <a16:creationId xmlns:a16="http://schemas.microsoft.com/office/drawing/2014/main" id="{E25F530C-8BC8-4FCD-8B9B-3F43B70E4850}"/>
              </a:ext>
            </a:extLst>
          </p:cNvPr>
          <p:cNvSpPr txBox="1">
            <a:spLocks noChangeArrowheads="1"/>
          </p:cNvSpPr>
          <p:nvPr/>
        </p:nvSpPr>
        <p:spPr bwMode="auto">
          <a:xfrm>
            <a:off x="6372225" y="2251075"/>
            <a:ext cx="509588"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Yes</a:t>
            </a:r>
          </a:p>
        </p:txBody>
      </p:sp>
      <p:sp>
        <p:nvSpPr>
          <p:cNvPr id="17" name="TextBox 16">
            <a:extLst>
              <a:ext uri="{FF2B5EF4-FFF2-40B4-BE49-F238E27FC236}">
                <a16:creationId xmlns:a16="http://schemas.microsoft.com/office/drawing/2014/main" id="{8F3E51D4-4341-4E9C-BEBD-B17ECE3E078F}"/>
              </a:ext>
            </a:extLst>
          </p:cNvPr>
          <p:cNvSpPr txBox="1"/>
          <p:nvPr/>
        </p:nvSpPr>
        <p:spPr>
          <a:xfrm>
            <a:off x="3708400" y="3857625"/>
            <a:ext cx="2592388" cy="682625"/>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Syncope due to marked bradycardia/asystole and/or marked hypotension reproduced? </a:t>
            </a:r>
            <a:endParaRPr lang="en-GB" sz="1200" b="1" dirty="0">
              <a:latin typeface="Arial" pitchFamily="34" charset="0"/>
              <a:cs typeface="Arial" pitchFamily="34" charset="0"/>
            </a:endParaRPr>
          </a:p>
        </p:txBody>
      </p:sp>
      <p:sp>
        <p:nvSpPr>
          <p:cNvPr id="19" name="TextBox 18">
            <a:extLst>
              <a:ext uri="{FF2B5EF4-FFF2-40B4-BE49-F238E27FC236}">
                <a16:creationId xmlns:a16="http://schemas.microsoft.com/office/drawing/2014/main" id="{2E9B08F5-F710-4202-86A7-89DA77653421}"/>
              </a:ext>
            </a:extLst>
          </p:cNvPr>
          <p:cNvSpPr txBox="1"/>
          <p:nvPr/>
        </p:nvSpPr>
        <p:spPr>
          <a:xfrm>
            <a:off x="4643438" y="5589588"/>
            <a:ext cx="3024187" cy="868362"/>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Negative carotid sinus massage test (includes carotid sinus massage induction of asymptomatic transient bradycardia or hypotension)</a:t>
            </a:r>
            <a:endParaRPr lang="en-GB" sz="1200" b="1" dirty="0">
              <a:latin typeface="Arial" pitchFamily="34" charset="0"/>
              <a:cs typeface="Arial" pitchFamily="34" charset="0"/>
            </a:endParaRPr>
          </a:p>
        </p:txBody>
      </p:sp>
      <p:sp>
        <p:nvSpPr>
          <p:cNvPr id="15372" name="TextBox 55">
            <a:extLst>
              <a:ext uri="{FF2B5EF4-FFF2-40B4-BE49-F238E27FC236}">
                <a16:creationId xmlns:a16="http://schemas.microsoft.com/office/drawing/2014/main" id="{3885095E-59D6-4D6D-BDE7-97B6FA13E7DF}"/>
              </a:ext>
            </a:extLst>
          </p:cNvPr>
          <p:cNvSpPr txBox="1">
            <a:spLocks noChangeArrowheads="1"/>
          </p:cNvSpPr>
          <p:nvPr/>
        </p:nvSpPr>
        <p:spPr bwMode="auto">
          <a:xfrm>
            <a:off x="7885113" y="2420938"/>
            <a:ext cx="45402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No</a:t>
            </a:r>
          </a:p>
        </p:txBody>
      </p:sp>
      <p:sp>
        <p:nvSpPr>
          <p:cNvPr id="24" name="TextBox 23">
            <a:extLst>
              <a:ext uri="{FF2B5EF4-FFF2-40B4-BE49-F238E27FC236}">
                <a16:creationId xmlns:a16="http://schemas.microsoft.com/office/drawing/2014/main" id="{86FAFE65-02F7-472B-95E9-2AF67F7036FE}"/>
              </a:ext>
            </a:extLst>
          </p:cNvPr>
          <p:cNvSpPr txBox="1"/>
          <p:nvPr/>
        </p:nvSpPr>
        <p:spPr>
          <a:xfrm>
            <a:off x="3140075" y="5589588"/>
            <a:ext cx="1071563" cy="868362"/>
          </a:xfrm>
          <a:prstGeom prst="rect">
            <a:avLst/>
          </a:prstGeom>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Diagnose carotid sinus syncope </a:t>
            </a:r>
          </a:p>
        </p:txBody>
      </p:sp>
      <p:sp>
        <p:nvSpPr>
          <p:cNvPr id="15374" name="TextBox 113">
            <a:extLst>
              <a:ext uri="{FF2B5EF4-FFF2-40B4-BE49-F238E27FC236}">
                <a16:creationId xmlns:a16="http://schemas.microsoft.com/office/drawing/2014/main" id="{525F7F8E-A139-499A-B3FD-2995138FDE12}"/>
              </a:ext>
            </a:extLst>
          </p:cNvPr>
          <p:cNvSpPr txBox="1">
            <a:spLocks noChangeArrowheads="1"/>
          </p:cNvSpPr>
          <p:nvPr/>
        </p:nvSpPr>
        <p:spPr bwMode="auto">
          <a:xfrm>
            <a:off x="3198813" y="5300663"/>
            <a:ext cx="509587"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Yes</a:t>
            </a:r>
          </a:p>
        </p:txBody>
      </p:sp>
      <p:sp>
        <p:nvSpPr>
          <p:cNvPr id="15375" name="TextBox 55">
            <a:extLst>
              <a:ext uri="{FF2B5EF4-FFF2-40B4-BE49-F238E27FC236}">
                <a16:creationId xmlns:a16="http://schemas.microsoft.com/office/drawing/2014/main" id="{6B9A54B3-87AC-4A0F-8523-B0BC3788E1DE}"/>
              </a:ext>
            </a:extLst>
          </p:cNvPr>
          <p:cNvSpPr txBox="1">
            <a:spLocks noChangeArrowheads="1"/>
          </p:cNvSpPr>
          <p:nvPr/>
        </p:nvSpPr>
        <p:spPr bwMode="auto">
          <a:xfrm>
            <a:off x="6134100" y="5300663"/>
            <a:ext cx="45402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No</a:t>
            </a:r>
          </a:p>
        </p:txBody>
      </p:sp>
      <p:sp>
        <p:nvSpPr>
          <p:cNvPr id="38" name="TextBox 37">
            <a:extLst>
              <a:ext uri="{FF2B5EF4-FFF2-40B4-BE49-F238E27FC236}">
                <a16:creationId xmlns:a16="http://schemas.microsoft.com/office/drawing/2014/main" id="{3EF446BF-1059-4287-8D54-A9369E92022D}"/>
              </a:ext>
            </a:extLst>
          </p:cNvPr>
          <p:cNvSpPr txBox="1"/>
          <p:nvPr/>
        </p:nvSpPr>
        <p:spPr>
          <a:xfrm>
            <a:off x="1908175" y="692150"/>
            <a:ext cx="2376488" cy="498475"/>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algn="ctr" fontAlgn="auto">
              <a:spcBef>
                <a:spcPts val="0"/>
              </a:spcBef>
              <a:spcAft>
                <a:spcPts val="0"/>
              </a:spcAft>
              <a:defRPr/>
            </a:pPr>
            <a:r>
              <a:rPr lang="en-GB" sz="1200" dirty="0">
                <a:latin typeface="Arial" pitchFamily="34" charset="0"/>
                <a:cs typeface="Arial" pitchFamily="34" charset="0"/>
              </a:rPr>
              <a:t>Suspected neurally mediated cause</a:t>
            </a:r>
          </a:p>
        </p:txBody>
      </p:sp>
      <p:sp>
        <p:nvSpPr>
          <p:cNvPr id="39" name="TextBox 38">
            <a:extLst>
              <a:ext uri="{FF2B5EF4-FFF2-40B4-BE49-F238E27FC236}">
                <a16:creationId xmlns:a16="http://schemas.microsoft.com/office/drawing/2014/main" id="{0546EEE5-FD84-4F68-A425-9033DE67F4C0}"/>
              </a:ext>
            </a:extLst>
          </p:cNvPr>
          <p:cNvSpPr txBox="1"/>
          <p:nvPr/>
        </p:nvSpPr>
        <p:spPr>
          <a:xfrm>
            <a:off x="7296150" y="692150"/>
            <a:ext cx="1236663" cy="498475"/>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algn="ctr" fontAlgn="auto">
              <a:spcBef>
                <a:spcPts val="0"/>
              </a:spcBef>
              <a:spcAft>
                <a:spcPts val="0"/>
              </a:spcAft>
              <a:defRPr/>
            </a:pPr>
            <a:r>
              <a:rPr lang="en-GB" sz="1200" dirty="0">
                <a:latin typeface="Arial" pitchFamily="34" charset="0"/>
                <a:cs typeface="Arial" pitchFamily="34" charset="0"/>
              </a:rPr>
              <a:t>Unexplained cause</a:t>
            </a:r>
          </a:p>
        </p:txBody>
      </p:sp>
      <p:cxnSp>
        <p:nvCxnSpPr>
          <p:cNvPr id="46" name="Elbow Connector 45">
            <a:extLst>
              <a:ext uri="{FF2B5EF4-FFF2-40B4-BE49-F238E27FC236}">
                <a16:creationId xmlns:a16="http://schemas.microsoft.com/office/drawing/2014/main" id="{5CA0B5B0-E7B6-44D9-8E96-DBD8684C3660}"/>
              </a:ext>
            </a:extLst>
          </p:cNvPr>
          <p:cNvCxnSpPr>
            <a:stCxn id="38" idx="2"/>
            <a:endCxn id="4" idx="0"/>
          </p:cNvCxnSpPr>
          <p:nvPr/>
        </p:nvCxnSpPr>
        <p:spPr>
          <a:xfrm rot="5400000">
            <a:off x="2241550" y="820738"/>
            <a:ext cx="484188" cy="1223962"/>
          </a:xfrm>
          <a:prstGeom prst="bentConnector3">
            <a:avLst>
              <a:gd name="adj1" fmla="val 50000"/>
            </a:avLst>
          </a:prstGeom>
          <a:ln>
            <a:tailEnd type="arrow"/>
          </a:ln>
        </p:spPr>
        <p:style>
          <a:lnRef idx="1">
            <a:schemeClr val="accent3"/>
          </a:lnRef>
          <a:fillRef idx="0">
            <a:schemeClr val="accent3"/>
          </a:fillRef>
          <a:effectRef idx="0">
            <a:schemeClr val="accent3"/>
          </a:effectRef>
          <a:fontRef idx="minor">
            <a:schemeClr val="tx1"/>
          </a:fontRef>
        </p:style>
      </p:cxnSp>
      <p:cxnSp>
        <p:nvCxnSpPr>
          <p:cNvPr id="48" name="Elbow Connector 47">
            <a:extLst>
              <a:ext uri="{FF2B5EF4-FFF2-40B4-BE49-F238E27FC236}">
                <a16:creationId xmlns:a16="http://schemas.microsoft.com/office/drawing/2014/main" id="{77220B27-D9BC-44CC-8D8A-2B94C72115AE}"/>
              </a:ext>
            </a:extLst>
          </p:cNvPr>
          <p:cNvCxnSpPr>
            <a:stCxn id="38" idx="2"/>
            <a:endCxn id="5" idx="0"/>
          </p:cNvCxnSpPr>
          <p:nvPr/>
        </p:nvCxnSpPr>
        <p:spPr>
          <a:xfrm rot="16200000" flipH="1">
            <a:off x="3807619" y="478631"/>
            <a:ext cx="484188" cy="1908175"/>
          </a:xfrm>
          <a:prstGeom prst="bentConnector3">
            <a:avLst>
              <a:gd name="adj1" fmla="val 50000"/>
            </a:avLst>
          </a:prstGeom>
          <a:ln>
            <a:tailEnd type="arrow"/>
          </a:ln>
        </p:spPr>
        <p:style>
          <a:lnRef idx="1">
            <a:schemeClr val="accent3"/>
          </a:lnRef>
          <a:fillRef idx="0">
            <a:schemeClr val="accent3"/>
          </a:fillRef>
          <a:effectRef idx="0">
            <a:schemeClr val="accent3"/>
          </a:effectRef>
          <a:fontRef idx="minor">
            <a:schemeClr val="tx1"/>
          </a:fontRef>
        </p:style>
      </p:cxnSp>
      <p:cxnSp>
        <p:nvCxnSpPr>
          <p:cNvPr id="50" name="Straight Arrow Connector 49">
            <a:extLst>
              <a:ext uri="{FF2B5EF4-FFF2-40B4-BE49-F238E27FC236}">
                <a16:creationId xmlns:a16="http://schemas.microsoft.com/office/drawing/2014/main" id="{0C65469A-9711-4642-BD9D-8EBAFC7A88A9}"/>
              </a:ext>
            </a:extLst>
          </p:cNvPr>
          <p:cNvCxnSpPr>
            <a:stCxn id="4" idx="2"/>
            <a:endCxn id="3" idx="0"/>
          </p:cNvCxnSpPr>
          <p:nvPr/>
        </p:nvCxnSpPr>
        <p:spPr>
          <a:xfrm rot="16200000" flipH="1">
            <a:off x="1696244" y="2164557"/>
            <a:ext cx="350837" cy="0"/>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cxnSp>
        <p:nvCxnSpPr>
          <p:cNvPr id="52" name="Straight Arrow Connector 51">
            <a:extLst>
              <a:ext uri="{FF2B5EF4-FFF2-40B4-BE49-F238E27FC236}">
                <a16:creationId xmlns:a16="http://schemas.microsoft.com/office/drawing/2014/main" id="{42E72EAF-D52F-48CD-BC02-FD339C945995}"/>
              </a:ext>
            </a:extLst>
          </p:cNvPr>
          <p:cNvCxnSpPr>
            <a:stCxn id="3" idx="2"/>
            <a:endCxn id="12" idx="0"/>
          </p:cNvCxnSpPr>
          <p:nvPr/>
        </p:nvCxnSpPr>
        <p:spPr>
          <a:xfrm rot="5400000">
            <a:off x="1653382" y="3426619"/>
            <a:ext cx="436562" cy="0"/>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cxnSp>
        <p:nvCxnSpPr>
          <p:cNvPr id="54" name="Straight Arrow Connector 53">
            <a:extLst>
              <a:ext uri="{FF2B5EF4-FFF2-40B4-BE49-F238E27FC236}">
                <a16:creationId xmlns:a16="http://schemas.microsoft.com/office/drawing/2014/main" id="{497C131A-16DA-44CE-88DF-B018AC42AF49}"/>
              </a:ext>
            </a:extLst>
          </p:cNvPr>
          <p:cNvCxnSpPr>
            <a:stCxn id="5" idx="2"/>
            <a:endCxn id="10" idx="0"/>
          </p:cNvCxnSpPr>
          <p:nvPr/>
        </p:nvCxnSpPr>
        <p:spPr>
          <a:xfrm rot="5400000">
            <a:off x="4774406" y="2218532"/>
            <a:ext cx="460375" cy="1588"/>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cxnSp>
        <p:nvCxnSpPr>
          <p:cNvPr id="56" name="Straight Arrow Connector 55">
            <a:extLst>
              <a:ext uri="{FF2B5EF4-FFF2-40B4-BE49-F238E27FC236}">
                <a16:creationId xmlns:a16="http://schemas.microsoft.com/office/drawing/2014/main" id="{61A10CB7-3ECF-4CAE-AFA3-A46AC7CB1A76}"/>
              </a:ext>
            </a:extLst>
          </p:cNvPr>
          <p:cNvCxnSpPr>
            <a:stCxn id="10" idx="2"/>
            <a:endCxn id="17" idx="0"/>
          </p:cNvCxnSpPr>
          <p:nvPr/>
        </p:nvCxnSpPr>
        <p:spPr>
          <a:xfrm rot="5400000">
            <a:off x="4826794" y="3679031"/>
            <a:ext cx="355600" cy="1588"/>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cxnSp>
        <p:nvCxnSpPr>
          <p:cNvPr id="60" name="Elbow Connector 59">
            <a:extLst>
              <a:ext uri="{FF2B5EF4-FFF2-40B4-BE49-F238E27FC236}">
                <a16:creationId xmlns:a16="http://schemas.microsoft.com/office/drawing/2014/main" id="{08693A27-109C-4028-AA01-F3D4BA7ADCB7}"/>
              </a:ext>
            </a:extLst>
          </p:cNvPr>
          <p:cNvCxnSpPr>
            <a:stCxn id="17" idx="2"/>
            <a:endCxn id="24" idx="0"/>
          </p:cNvCxnSpPr>
          <p:nvPr/>
        </p:nvCxnSpPr>
        <p:spPr>
          <a:xfrm rot="5400000">
            <a:off x="3815556" y="4401344"/>
            <a:ext cx="1049338" cy="1327150"/>
          </a:xfrm>
          <a:prstGeom prst="bentConnector3">
            <a:avLst>
              <a:gd name="adj1" fmla="val 50000"/>
            </a:avLst>
          </a:prstGeom>
          <a:ln>
            <a:tailEnd type="arrow"/>
          </a:ln>
        </p:spPr>
        <p:style>
          <a:lnRef idx="1">
            <a:schemeClr val="accent6"/>
          </a:lnRef>
          <a:fillRef idx="0">
            <a:schemeClr val="accent6"/>
          </a:fillRef>
          <a:effectRef idx="0">
            <a:schemeClr val="accent6"/>
          </a:effectRef>
          <a:fontRef idx="minor">
            <a:schemeClr val="tx1"/>
          </a:fontRef>
        </p:style>
      </p:cxnSp>
      <p:cxnSp>
        <p:nvCxnSpPr>
          <p:cNvPr id="62" name="Elbow Connector 61">
            <a:extLst>
              <a:ext uri="{FF2B5EF4-FFF2-40B4-BE49-F238E27FC236}">
                <a16:creationId xmlns:a16="http://schemas.microsoft.com/office/drawing/2014/main" id="{4EC349A5-8DA8-4031-9711-A0C7878B2023}"/>
              </a:ext>
            </a:extLst>
          </p:cNvPr>
          <p:cNvCxnSpPr>
            <a:stCxn id="17" idx="2"/>
            <a:endCxn id="19" idx="0"/>
          </p:cNvCxnSpPr>
          <p:nvPr/>
        </p:nvCxnSpPr>
        <p:spPr>
          <a:xfrm rot="16200000" flipH="1">
            <a:off x="5055394" y="4488656"/>
            <a:ext cx="1049338" cy="1152525"/>
          </a:xfrm>
          <a:prstGeom prst="bentConnector3">
            <a:avLst>
              <a:gd name="adj1" fmla="val 50000"/>
            </a:avLst>
          </a:prstGeom>
          <a:ln>
            <a:tailEnd type="arrow"/>
          </a:ln>
        </p:spPr>
        <p:style>
          <a:lnRef idx="1">
            <a:schemeClr val="accent6"/>
          </a:lnRef>
          <a:fillRef idx="0">
            <a:schemeClr val="accent6"/>
          </a:fillRef>
          <a:effectRef idx="0">
            <a:schemeClr val="accent6"/>
          </a:effectRef>
          <a:fontRef idx="minor">
            <a:schemeClr val="tx1"/>
          </a:fontRef>
        </p:style>
      </p:cxnSp>
      <p:cxnSp>
        <p:nvCxnSpPr>
          <p:cNvPr id="64" name="Shape 63">
            <a:extLst>
              <a:ext uri="{FF2B5EF4-FFF2-40B4-BE49-F238E27FC236}">
                <a16:creationId xmlns:a16="http://schemas.microsoft.com/office/drawing/2014/main" id="{00950CAF-9F49-41A3-A43C-0C98435820D2}"/>
              </a:ext>
            </a:extLst>
          </p:cNvPr>
          <p:cNvCxnSpPr>
            <a:stCxn id="19" idx="3"/>
            <a:endCxn id="11" idx="2"/>
          </p:cNvCxnSpPr>
          <p:nvPr/>
        </p:nvCxnSpPr>
        <p:spPr>
          <a:xfrm flipV="1">
            <a:off x="7667625" y="5187950"/>
            <a:ext cx="258763" cy="835025"/>
          </a:xfrm>
          <a:prstGeom prst="bentConnector2">
            <a:avLst/>
          </a:prstGeom>
          <a:ln>
            <a:tailEnd type="arrow"/>
          </a:ln>
        </p:spPr>
        <p:style>
          <a:lnRef idx="1">
            <a:schemeClr val="accent6"/>
          </a:lnRef>
          <a:fillRef idx="0">
            <a:schemeClr val="accent6"/>
          </a:fillRef>
          <a:effectRef idx="0">
            <a:schemeClr val="accent6"/>
          </a:effectRef>
          <a:fontRef idx="minor">
            <a:schemeClr val="tx1"/>
          </a:fontRef>
        </p:style>
      </p:cxnSp>
      <p:cxnSp>
        <p:nvCxnSpPr>
          <p:cNvPr id="66" name="Straight Arrow Connector 65">
            <a:extLst>
              <a:ext uri="{FF2B5EF4-FFF2-40B4-BE49-F238E27FC236}">
                <a16:creationId xmlns:a16="http://schemas.microsoft.com/office/drawing/2014/main" id="{D055B449-3E63-42C6-AEBF-61C10590CA20}"/>
              </a:ext>
            </a:extLst>
          </p:cNvPr>
          <p:cNvCxnSpPr>
            <a:stCxn id="8" idx="2"/>
            <a:endCxn id="11" idx="0"/>
          </p:cNvCxnSpPr>
          <p:nvPr/>
        </p:nvCxnSpPr>
        <p:spPr>
          <a:xfrm rot="16200000" flipH="1">
            <a:off x="7672388" y="2589212"/>
            <a:ext cx="503238" cy="4763"/>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cxnSp>
        <p:nvCxnSpPr>
          <p:cNvPr id="68" name="Straight Arrow Connector 67">
            <a:extLst>
              <a:ext uri="{FF2B5EF4-FFF2-40B4-BE49-F238E27FC236}">
                <a16:creationId xmlns:a16="http://schemas.microsoft.com/office/drawing/2014/main" id="{BD4BB222-F43D-4310-ABC2-CACA999F81DC}"/>
              </a:ext>
            </a:extLst>
          </p:cNvPr>
          <p:cNvCxnSpPr>
            <a:stCxn id="39" idx="2"/>
            <a:endCxn id="8" idx="0"/>
          </p:cNvCxnSpPr>
          <p:nvPr/>
        </p:nvCxnSpPr>
        <p:spPr>
          <a:xfrm rot="16200000" flipH="1">
            <a:off x="7685088" y="1419225"/>
            <a:ext cx="465138" cy="7937"/>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cxnSp>
        <p:nvCxnSpPr>
          <p:cNvPr id="70" name="Elbow Connector 69">
            <a:extLst>
              <a:ext uri="{FF2B5EF4-FFF2-40B4-BE49-F238E27FC236}">
                <a16:creationId xmlns:a16="http://schemas.microsoft.com/office/drawing/2014/main" id="{003EAF91-9EE2-46C5-98E2-1FD49ADCEC0D}"/>
              </a:ext>
            </a:extLst>
          </p:cNvPr>
          <p:cNvCxnSpPr>
            <a:stCxn id="8" idx="1"/>
            <a:endCxn id="10" idx="3"/>
          </p:cNvCxnSpPr>
          <p:nvPr/>
        </p:nvCxnSpPr>
        <p:spPr>
          <a:xfrm rot="10800000" flipV="1">
            <a:off x="6300788" y="1997075"/>
            <a:ext cx="971550" cy="977900"/>
          </a:xfrm>
          <a:prstGeom prst="bentConnector3">
            <a:avLst>
              <a:gd name="adj1" fmla="val 50000"/>
            </a:avLst>
          </a:prstGeom>
          <a:ln>
            <a:tailEnd type="arrow"/>
          </a:ln>
        </p:spPr>
        <p:style>
          <a:lnRef idx="1">
            <a:schemeClr val="accent6"/>
          </a:lnRef>
          <a:fillRef idx="0">
            <a:schemeClr val="accent6"/>
          </a:fillRef>
          <a:effectRef idx="0">
            <a:schemeClr val="accent6"/>
          </a:effectRef>
          <a:fontRef idx="minor">
            <a:schemeClr val="tx1"/>
          </a:fontRef>
        </p:style>
      </p:cxnSp>
      <p:sp>
        <p:nvSpPr>
          <p:cNvPr id="15390" name="TextBox 30">
            <a:extLst>
              <a:ext uri="{FF2B5EF4-FFF2-40B4-BE49-F238E27FC236}">
                <a16:creationId xmlns:a16="http://schemas.microsoft.com/office/drawing/2014/main" id="{3F177611-30A9-4CA9-8D17-CC120A25FA92}"/>
              </a:ext>
            </a:extLst>
          </p:cNvPr>
          <p:cNvSpPr txBox="1">
            <a:spLocks noChangeArrowheads="1"/>
          </p:cNvSpPr>
          <p:nvPr/>
        </p:nvSpPr>
        <p:spPr bwMode="auto">
          <a:xfrm>
            <a:off x="323850" y="5805488"/>
            <a:ext cx="25558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hlinkClick r:id="rId4" action="ppaction://hlinksldjump"/>
              </a:rPr>
              <a:t>Click here to return to slide 9 (specialist cardiovascular assessment and diagnosis)</a:t>
            </a:r>
            <a:endParaRPr lang="en-GB" altLang="en-US" sz="1200">
              <a:latin typeface="Arial" panose="020B0604020202020204" pitchFamily="34" charset="0"/>
              <a:cs typeface="Arial" panose="020B0604020202020204" pitchFamily="34" charset="0"/>
            </a:endParaRPr>
          </a:p>
        </p:txBody>
      </p:sp>
      <p:sp>
        <p:nvSpPr>
          <p:cNvPr id="15391" name="TextBox 31">
            <a:extLst>
              <a:ext uri="{FF2B5EF4-FFF2-40B4-BE49-F238E27FC236}">
                <a16:creationId xmlns:a16="http://schemas.microsoft.com/office/drawing/2014/main" id="{FBCF1A08-6F5C-488F-B96C-D89CE079429A}"/>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DEEFA45-4F68-42E5-B4EF-12923FBAC3DA}"/>
              </a:ext>
            </a:extLst>
          </p:cNvPr>
          <p:cNvSpPr txBox="1"/>
          <p:nvPr/>
        </p:nvSpPr>
        <p:spPr>
          <a:xfrm>
            <a:off x="2843213" y="1341438"/>
            <a:ext cx="2730500" cy="312737"/>
          </a:xfrm>
          <a:prstGeom prst="rect">
            <a:avLst/>
          </a:prstGeom>
          <a:ln/>
        </p:spPr>
        <p:style>
          <a:lnRef idx="2">
            <a:schemeClr val="accent3"/>
          </a:lnRef>
          <a:fillRef idx="1">
            <a:schemeClr val="lt1"/>
          </a:fillRef>
          <a:effectRef idx="0">
            <a:schemeClr val="accent3"/>
          </a:effectRef>
          <a:fontRef idx="minor">
            <a:schemeClr val="dk1"/>
          </a:fontRef>
        </p:style>
        <p:txBody>
          <a:bodyPr wrap="none"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Did syncope occur during exercise? </a:t>
            </a:r>
            <a:endParaRPr lang="en-GB" sz="1200" b="1" dirty="0">
              <a:latin typeface="Arial" pitchFamily="34" charset="0"/>
              <a:cs typeface="Arial" pitchFamily="34" charset="0"/>
            </a:endParaRPr>
          </a:p>
        </p:txBody>
      </p:sp>
      <p:sp>
        <p:nvSpPr>
          <p:cNvPr id="5" name="TextBox 4">
            <a:extLst>
              <a:ext uri="{FF2B5EF4-FFF2-40B4-BE49-F238E27FC236}">
                <a16:creationId xmlns:a16="http://schemas.microsoft.com/office/drawing/2014/main" id="{1D20CD3F-6F3F-4719-978F-E206861BCCC3}"/>
              </a:ext>
            </a:extLst>
          </p:cNvPr>
          <p:cNvSpPr txBox="1"/>
          <p:nvPr/>
        </p:nvSpPr>
        <p:spPr>
          <a:xfrm>
            <a:off x="323850" y="2303463"/>
            <a:ext cx="2447925" cy="684212"/>
          </a:xfrm>
          <a:prstGeom prst="rect">
            <a:avLst/>
          </a:prstGeom>
          <a:ln/>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If syncope occurred shortly after stopping exercise a vasovagal cause is more likely</a:t>
            </a:r>
          </a:p>
        </p:txBody>
      </p:sp>
      <p:sp>
        <p:nvSpPr>
          <p:cNvPr id="16388" name="TextBox 35">
            <a:extLst>
              <a:ext uri="{FF2B5EF4-FFF2-40B4-BE49-F238E27FC236}">
                <a16:creationId xmlns:a16="http://schemas.microsoft.com/office/drawing/2014/main" id="{C8F8D44C-724A-4239-9BC4-E1E170C00603}"/>
              </a:ext>
            </a:extLst>
          </p:cNvPr>
          <p:cNvSpPr txBox="1">
            <a:spLocks noChangeArrowheads="1"/>
          </p:cNvSpPr>
          <p:nvPr/>
        </p:nvSpPr>
        <p:spPr bwMode="auto">
          <a:xfrm>
            <a:off x="6072188" y="1962150"/>
            <a:ext cx="509587"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Yes</a:t>
            </a:r>
          </a:p>
        </p:txBody>
      </p:sp>
      <p:sp>
        <p:nvSpPr>
          <p:cNvPr id="7" name="TextBox 6">
            <a:extLst>
              <a:ext uri="{FF2B5EF4-FFF2-40B4-BE49-F238E27FC236}">
                <a16:creationId xmlns:a16="http://schemas.microsoft.com/office/drawing/2014/main" id="{1E80C143-FEC9-4654-952D-5FA8E36AD89B}"/>
              </a:ext>
            </a:extLst>
          </p:cNvPr>
          <p:cNvSpPr txBox="1"/>
          <p:nvPr/>
        </p:nvSpPr>
        <p:spPr>
          <a:xfrm>
            <a:off x="3071813" y="2286000"/>
            <a:ext cx="5903912" cy="1071563"/>
          </a:xfrm>
          <a:prstGeom prst="rect">
            <a:avLst/>
          </a:prstGeom>
          <a:ln/>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Offer urgent (within 7 days) exercise testing, unless there is a possible contraindication (such as suspected aortic stenosis or hypertrophic cardiomyopathy requiring initial assessment by imaging)</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Advise person to refrain from exercise until informed otherwise after further assessment</a:t>
            </a:r>
            <a:endParaRPr lang="en-GB" sz="1200" b="1" dirty="0">
              <a:latin typeface="Arial" pitchFamily="34" charset="0"/>
              <a:cs typeface="Arial" pitchFamily="34" charset="0"/>
            </a:endParaRPr>
          </a:p>
        </p:txBody>
      </p:sp>
      <p:sp>
        <p:nvSpPr>
          <p:cNvPr id="8" name="TextBox 7">
            <a:extLst>
              <a:ext uri="{FF2B5EF4-FFF2-40B4-BE49-F238E27FC236}">
                <a16:creationId xmlns:a16="http://schemas.microsoft.com/office/drawing/2014/main" id="{77B36C8C-F791-4CB4-834D-15FA2A05F8D1}"/>
              </a:ext>
            </a:extLst>
          </p:cNvPr>
          <p:cNvSpPr txBox="1"/>
          <p:nvPr/>
        </p:nvSpPr>
        <p:spPr>
          <a:xfrm>
            <a:off x="3927475" y="3857625"/>
            <a:ext cx="3887788" cy="314325"/>
          </a:xfrm>
          <a:prstGeom prst="rect">
            <a:avLst/>
          </a:prstGeom>
          <a:ln/>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Mechanism for exercise-induced syncope identified?</a:t>
            </a:r>
          </a:p>
        </p:txBody>
      </p:sp>
      <p:sp>
        <p:nvSpPr>
          <p:cNvPr id="10" name="TextBox 9">
            <a:extLst>
              <a:ext uri="{FF2B5EF4-FFF2-40B4-BE49-F238E27FC236}">
                <a16:creationId xmlns:a16="http://schemas.microsoft.com/office/drawing/2014/main" id="{357B096B-50A1-44BB-B963-4399AA6334C6}"/>
              </a:ext>
            </a:extLst>
          </p:cNvPr>
          <p:cNvSpPr txBox="1"/>
          <p:nvPr/>
        </p:nvSpPr>
        <p:spPr>
          <a:xfrm>
            <a:off x="2916238" y="4689475"/>
            <a:ext cx="3168650" cy="684213"/>
          </a:xfrm>
          <a:prstGeom prst="rect">
            <a:avLst/>
          </a:prstGeom>
          <a:ln/>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Carry out further investigation or treatment as appropriate in each individual clinical context</a:t>
            </a:r>
            <a:endParaRPr lang="en-GB" sz="1200" b="1" dirty="0">
              <a:latin typeface="Arial" pitchFamily="34" charset="0"/>
              <a:cs typeface="Arial" pitchFamily="34" charset="0"/>
            </a:endParaRPr>
          </a:p>
        </p:txBody>
      </p:sp>
      <p:sp>
        <p:nvSpPr>
          <p:cNvPr id="16392" name="TextBox 47">
            <a:extLst>
              <a:ext uri="{FF2B5EF4-FFF2-40B4-BE49-F238E27FC236}">
                <a16:creationId xmlns:a16="http://schemas.microsoft.com/office/drawing/2014/main" id="{E4A65128-4526-48FC-AA2D-93908515AE8F}"/>
              </a:ext>
            </a:extLst>
          </p:cNvPr>
          <p:cNvSpPr txBox="1">
            <a:spLocks noChangeArrowheads="1"/>
          </p:cNvSpPr>
          <p:nvPr/>
        </p:nvSpPr>
        <p:spPr bwMode="auto">
          <a:xfrm>
            <a:off x="4062413" y="4365625"/>
            <a:ext cx="509587" cy="31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Yes</a:t>
            </a:r>
          </a:p>
        </p:txBody>
      </p:sp>
      <p:sp>
        <p:nvSpPr>
          <p:cNvPr id="16393" name="TextBox 54">
            <a:extLst>
              <a:ext uri="{FF2B5EF4-FFF2-40B4-BE49-F238E27FC236}">
                <a16:creationId xmlns:a16="http://schemas.microsoft.com/office/drawing/2014/main" id="{F59C2757-5BF6-4DB3-AB35-B7A8AF84B5C5}"/>
              </a:ext>
            </a:extLst>
          </p:cNvPr>
          <p:cNvSpPr txBox="1">
            <a:spLocks noChangeArrowheads="1"/>
          </p:cNvSpPr>
          <p:nvPr/>
        </p:nvSpPr>
        <p:spPr bwMode="auto">
          <a:xfrm>
            <a:off x="971550" y="1962150"/>
            <a:ext cx="45402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No</a:t>
            </a:r>
          </a:p>
        </p:txBody>
      </p:sp>
      <p:sp>
        <p:nvSpPr>
          <p:cNvPr id="15" name="TextBox 14">
            <a:extLst>
              <a:ext uri="{FF2B5EF4-FFF2-40B4-BE49-F238E27FC236}">
                <a16:creationId xmlns:a16="http://schemas.microsoft.com/office/drawing/2014/main" id="{FFF46C2A-BFA4-48BA-987B-CEDB5C030F3B}"/>
              </a:ext>
            </a:extLst>
          </p:cNvPr>
          <p:cNvSpPr txBox="1"/>
          <p:nvPr/>
        </p:nvSpPr>
        <p:spPr>
          <a:xfrm>
            <a:off x="6300788" y="4697413"/>
            <a:ext cx="2697162" cy="682625"/>
          </a:xfrm>
          <a:prstGeom prst="rect">
            <a:avLst/>
          </a:prstGeom>
          <a:ln/>
        </p:spPr>
        <p:style>
          <a:lnRef idx="2">
            <a:schemeClr val="accent6"/>
          </a:lnRef>
          <a:fillRef idx="1">
            <a:schemeClr val="lt1"/>
          </a:fillRef>
          <a:effectRef idx="0">
            <a:schemeClr val="accent6"/>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Carry out further investigations assuming a cardiac arrhythmic cause (detailed on slide 10) </a:t>
            </a:r>
            <a:endParaRPr lang="en-GB" sz="1200" b="1" dirty="0">
              <a:latin typeface="Arial" pitchFamily="34" charset="0"/>
              <a:cs typeface="Arial" pitchFamily="34" charset="0"/>
            </a:endParaRPr>
          </a:p>
        </p:txBody>
      </p:sp>
      <p:sp>
        <p:nvSpPr>
          <p:cNvPr id="16395" name="TextBox 55">
            <a:extLst>
              <a:ext uri="{FF2B5EF4-FFF2-40B4-BE49-F238E27FC236}">
                <a16:creationId xmlns:a16="http://schemas.microsoft.com/office/drawing/2014/main" id="{AE216EA7-FAAC-4C3E-B277-469946BA5562}"/>
              </a:ext>
            </a:extLst>
          </p:cNvPr>
          <p:cNvSpPr txBox="1">
            <a:spLocks noChangeArrowheads="1"/>
          </p:cNvSpPr>
          <p:nvPr/>
        </p:nvSpPr>
        <p:spPr bwMode="auto">
          <a:xfrm>
            <a:off x="7646988" y="4437063"/>
            <a:ext cx="45402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No</a:t>
            </a:r>
          </a:p>
        </p:txBody>
      </p:sp>
      <p:cxnSp>
        <p:nvCxnSpPr>
          <p:cNvPr id="49" name="Elbow Connector 48">
            <a:extLst>
              <a:ext uri="{FF2B5EF4-FFF2-40B4-BE49-F238E27FC236}">
                <a16:creationId xmlns:a16="http://schemas.microsoft.com/office/drawing/2014/main" id="{C49013DF-615D-419B-80A2-46174777FF1F}"/>
              </a:ext>
            </a:extLst>
          </p:cNvPr>
          <p:cNvCxnSpPr/>
          <p:nvPr/>
        </p:nvCxnSpPr>
        <p:spPr>
          <a:xfrm rot="16200000" flipH="1">
            <a:off x="4806156" y="1062832"/>
            <a:ext cx="631825" cy="1814512"/>
          </a:xfrm>
          <a:prstGeom prst="bentConnector3">
            <a:avLst>
              <a:gd name="adj1" fmla="val 50000"/>
            </a:avLst>
          </a:prstGeom>
          <a:ln>
            <a:tailEnd type="arrow"/>
          </a:ln>
        </p:spPr>
        <p:style>
          <a:lnRef idx="1">
            <a:schemeClr val="accent3"/>
          </a:lnRef>
          <a:fillRef idx="0">
            <a:schemeClr val="accent3"/>
          </a:fillRef>
          <a:effectRef idx="0">
            <a:schemeClr val="accent3"/>
          </a:effectRef>
          <a:fontRef idx="minor">
            <a:schemeClr val="tx1"/>
          </a:fontRef>
        </p:style>
      </p:cxnSp>
      <p:cxnSp>
        <p:nvCxnSpPr>
          <p:cNvPr id="51" name="Elbow Connector 50">
            <a:extLst>
              <a:ext uri="{FF2B5EF4-FFF2-40B4-BE49-F238E27FC236}">
                <a16:creationId xmlns:a16="http://schemas.microsoft.com/office/drawing/2014/main" id="{40199463-ACFE-430A-80FF-19175FD8AFC4}"/>
              </a:ext>
            </a:extLst>
          </p:cNvPr>
          <p:cNvCxnSpPr>
            <a:stCxn id="4" idx="2"/>
            <a:endCxn id="5" idx="0"/>
          </p:cNvCxnSpPr>
          <p:nvPr/>
        </p:nvCxnSpPr>
        <p:spPr>
          <a:xfrm rot="5400000">
            <a:off x="2553494" y="648494"/>
            <a:ext cx="649288" cy="2660650"/>
          </a:xfrm>
          <a:prstGeom prst="bentConnector3">
            <a:avLst>
              <a:gd name="adj1" fmla="val 47764"/>
            </a:avLst>
          </a:prstGeom>
          <a:ln>
            <a:tailEnd type="arrow"/>
          </a:ln>
        </p:spPr>
        <p:style>
          <a:lnRef idx="1">
            <a:schemeClr val="accent3"/>
          </a:lnRef>
          <a:fillRef idx="0">
            <a:schemeClr val="accent3"/>
          </a:fillRef>
          <a:effectRef idx="0">
            <a:schemeClr val="accent3"/>
          </a:effectRef>
          <a:fontRef idx="minor">
            <a:schemeClr val="tx1"/>
          </a:fontRef>
        </p:style>
      </p:cxnSp>
      <p:cxnSp>
        <p:nvCxnSpPr>
          <p:cNvPr id="54" name="Straight Arrow Connector 53">
            <a:extLst>
              <a:ext uri="{FF2B5EF4-FFF2-40B4-BE49-F238E27FC236}">
                <a16:creationId xmlns:a16="http://schemas.microsoft.com/office/drawing/2014/main" id="{9492C660-EFFF-4E33-9A4D-373CDBD938CA}"/>
              </a:ext>
            </a:extLst>
          </p:cNvPr>
          <p:cNvCxnSpPr/>
          <p:nvPr/>
        </p:nvCxnSpPr>
        <p:spPr>
          <a:xfrm rot="5400000">
            <a:off x="5607844" y="3607594"/>
            <a:ext cx="501650" cy="1588"/>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cxnSp>
        <p:nvCxnSpPr>
          <p:cNvPr id="58" name="Elbow Connector 57">
            <a:extLst>
              <a:ext uri="{FF2B5EF4-FFF2-40B4-BE49-F238E27FC236}">
                <a16:creationId xmlns:a16="http://schemas.microsoft.com/office/drawing/2014/main" id="{7FA40A98-364F-4FA7-B556-C93C96F894DB}"/>
              </a:ext>
            </a:extLst>
          </p:cNvPr>
          <p:cNvCxnSpPr>
            <a:stCxn id="8" idx="2"/>
            <a:endCxn id="10" idx="0"/>
          </p:cNvCxnSpPr>
          <p:nvPr/>
        </p:nvCxnSpPr>
        <p:spPr>
          <a:xfrm rot="5400000">
            <a:off x="4926806" y="3745707"/>
            <a:ext cx="517525" cy="1370012"/>
          </a:xfrm>
          <a:prstGeom prst="bentConnector3">
            <a:avLst>
              <a:gd name="adj1" fmla="val 50000"/>
            </a:avLst>
          </a:prstGeom>
          <a:ln>
            <a:tailEnd type="arrow"/>
          </a:ln>
        </p:spPr>
        <p:style>
          <a:lnRef idx="1">
            <a:schemeClr val="accent6"/>
          </a:lnRef>
          <a:fillRef idx="0">
            <a:schemeClr val="accent6"/>
          </a:fillRef>
          <a:effectRef idx="0">
            <a:schemeClr val="accent6"/>
          </a:effectRef>
          <a:fontRef idx="minor">
            <a:schemeClr val="tx1"/>
          </a:fontRef>
        </p:style>
      </p:cxnSp>
      <p:cxnSp>
        <p:nvCxnSpPr>
          <p:cNvPr id="60" name="Elbow Connector 59">
            <a:extLst>
              <a:ext uri="{FF2B5EF4-FFF2-40B4-BE49-F238E27FC236}">
                <a16:creationId xmlns:a16="http://schemas.microsoft.com/office/drawing/2014/main" id="{BD844890-CC35-415D-BA99-791106A41167}"/>
              </a:ext>
            </a:extLst>
          </p:cNvPr>
          <p:cNvCxnSpPr>
            <a:stCxn id="8" idx="2"/>
            <a:endCxn id="15" idx="0"/>
          </p:cNvCxnSpPr>
          <p:nvPr/>
        </p:nvCxnSpPr>
        <p:spPr>
          <a:xfrm rot="16200000" flipH="1">
            <a:off x="6498431" y="3545682"/>
            <a:ext cx="525463" cy="1778000"/>
          </a:xfrm>
          <a:prstGeom prst="bentConnector3">
            <a:avLst>
              <a:gd name="adj1" fmla="val 50000"/>
            </a:avLst>
          </a:prstGeom>
          <a:ln>
            <a:tailEnd type="arrow"/>
          </a:ln>
        </p:spPr>
        <p:style>
          <a:lnRef idx="1">
            <a:schemeClr val="accent6"/>
          </a:lnRef>
          <a:fillRef idx="0">
            <a:schemeClr val="accent6"/>
          </a:fillRef>
          <a:effectRef idx="0">
            <a:schemeClr val="accent6"/>
          </a:effectRef>
          <a:fontRef idx="minor">
            <a:schemeClr val="tx1"/>
          </a:fontRef>
        </p:style>
      </p:cxnSp>
      <p:sp>
        <p:nvSpPr>
          <p:cNvPr id="16401" name="TextBox 60">
            <a:extLst>
              <a:ext uri="{FF2B5EF4-FFF2-40B4-BE49-F238E27FC236}">
                <a16:creationId xmlns:a16="http://schemas.microsoft.com/office/drawing/2014/main" id="{E5DB7917-22DB-49E9-A35F-8440FD1BAF96}"/>
              </a:ext>
            </a:extLst>
          </p:cNvPr>
          <p:cNvSpPr txBox="1">
            <a:spLocks noChangeArrowheads="1"/>
          </p:cNvSpPr>
          <p:nvPr/>
        </p:nvSpPr>
        <p:spPr bwMode="auto">
          <a:xfrm>
            <a:off x="539750" y="333375"/>
            <a:ext cx="79930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800">
                <a:latin typeface="Arial" panose="020B0604020202020204" pitchFamily="34" charset="0"/>
                <a:cs typeface="Arial" panose="020B0604020202020204" pitchFamily="34" charset="0"/>
              </a:rPr>
              <a:t>Syncope during exercise</a:t>
            </a:r>
          </a:p>
        </p:txBody>
      </p:sp>
      <p:sp>
        <p:nvSpPr>
          <p:cNvPr id="16402" name="TextBox 19">
            <a:hlinkClick r:id="rId3" action="ppaction://hlinksldjump"/>
            <a:extLst>
              <a:ext uri="{FF2B5EF4-FFF2-40B4-BE49-F238E27FC236}">
                <a16:creationId xmlns:a16="http://schemas.microsoft.com/office/drawing/2014/main" id="{0E72C5CB-4E71-4ED2-BB80-3EAB67DC158D}"/>
              </a:ext>
            </a:extLst>
          </p:cNvPr>
          <p:cNvSpPr txBox="1">
            <a:spLocks noChangeArrowheads="1"/>
          </p:cNvSpPr>
          <p:nvPr/>
        </p:nvSpPr>
        <p:spPr bwMode="auto">
          <a:xfrm>
            <a:off x="468313" y="6021388"/>
            <a:ext cx="20161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hlinkClick r:id="rId3" action="ppaction://hlinksldjump"/>
              </a:rPr>
              <a:t>Return to slide 9 (specialist cardiovascular assessment and diagnosis)</a:t>
            </a:r>
            <a:endParaRPr lang="en-GB" altLang="en-US" sz="1200">
              <a:latin typeface="Arial" panose="020B0604020202020204" pitchFamily="34" charset="0"/>
              <a:cs typeface="Arial" panose="020B0604020202020204" pitchFamily="34" charset="0"/>
            </a:endParaRPr>
          </a:p>
        </p:txBody>
      </p:sp>
      <p:sp>
        <p:nvSpPr>
          <p:cNvPr id="16403" name="TextBox 19">
            <a:extLst>
              <a:ext uri="{FF2B5EF4-FFF2-40B4-BE49-F238E27FC236}">
                <a16:creationId xmlns:a16="http://schemas.microsoft.com/office/drawing/2014/main" id="{A688F555-1BE9-46A5-83AB-F82C646BAC80}"/>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BA31FD-3BDF-44A8-8178-2C2C5C0BB692}"/>
              </a:ext>
            </a:extLst>
          </p:cNvPr>
          <p:cNvSpPr txBox="1"/>
          <p:nvPr/>
        </p:nvSpPr>
        <p:spPr>
          <a:xfrm>
            <a:off x="617538" y="539750"/>
            <a:ext cx="7740650" cy="2519363"/>
          </a:xfrm>
          <a:prstGeom prst="rect">
            <a:avLst/>
          </a:prstGeom>
        </p:spPr>
        <p:style>
          <a:lnRef idx="1">
            <a:schemeClr val="accent5"/>
          </a:lnRef>
          <a:fillRef idx="2">
            <a:schemeClr val="accent5"/>
          </a:fillRef>
          <a:effectRef idx="1">
            <a:schemeClr val="accent5"/>
          </a:effectRef>
          <a:fontRef idx="minor">
            <a:schemeClr val="dk1"/>
          </a:fontRef>
        </p:style>
        <p:txBody>
          <a:bodyPr lIns="128016" tIns="64008" rIns="128016" bIns="64008">
            <a:spAutoFit/>
          </a:bodyPr>
          <a:lstStyle/>
          <a:p>
            <a:pPr fontAlgn="auto">
              <a:spcBef>
                <a:spcPts val="0"/>
              </a:spcBef>
              <a:spcAft>
                <a:spcPts val="0"/>
              </a:spcAft>
              <a:defRPr/>
            </a:pPr>
            <a:r>
              <a:rPr lang="en-GB" sz="1200" b="1" dirty="0">
                <a:latin typeface="Arial" pitchFamily="34" charset="0"/>
                <a:cs typeface="Arial" pitchFamily="34" charset="0"/>
              </a:rPr>
              <a:t>If the cause of TLoC remains uncertain</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If a person has persistent TLoC, consider psychogenic non-epileptic seizures (PNES) or psychogenic pseudosyncope if, for example:</a:t>
            </a:r>
          </a:p>
          <a:p>
            <a:pPr marL="216000" indent="-108000" fontAlgn="auto">
              <a:spcBef>
                <a:spcPts val="0"/>
              </a:spcBef>
              <a:spcAft>
                <a:spcPts val="0"/>
              </a:spcAft>
              <a:buFont typeface="Courier New" pitchFamily="49" charset="0"/>
              <a:buChar char="–"/>
              <a:tabLst>
                <a:tab pos="108000" algn="l"/>
              </a:tabLst>
              <a:defRPr/>
            </a:pPr>
            <a:r>
              <a:rPr lang="en-GB" sz="1200" dirty="0">
                <a:latin typeface="Arial" pitchFamily="34" charset="0"/>
                <a:cs typeface="Arial" pitchFamily="34" charset="0"/>
              </a:rPr>
              <a:t>the nature of the events changes over time</a:t>
            </a:r>
          </a:p>
          <a:p>
            <a:pPr marL="216000" indent="-108000" fontAlgn="auto">
              <a:spcBef>
                <a:spcPts val="0"/>
              </a:spcBef>
              <a:spcAft>
                <a:spcPts val="0"/>
              </a:spcAft>
              <a:buFont typeface="Courier New" pitchFamily="49" charset="0"/>
              <a:buChar char="–"/>
              <a:tabLst>
                <a:tab pos="108000" algn="l"/>
              </a:tabLst>
              <a:defRPr/>
            </a:pPr>
            <a:r>
              <a:rPr lang="en-GB" sz="1200" dirty="0">
                <a:latin typeface="Arial" pitchFamily="34" charset="0"/>
                <a:cs typeface="Arial" pitchFamily="34" charset="0"/>
              </a:rPr>
              <a:t>there are multiple unexplained physical symptoms</a:t>
            </a:r>
          </a:p>
          <a:p>
            <a:pPr marL="216000" indent="-108000" fontAlgn="auto">
              <a:spcBef>
                <a:spcPts val="0"/>
              </a:spcBef>
              <a:spcAft>
                <a:spcPts val="0"/>
              </a:spcAft>
              <a:buFont typeface="Courier New" pitchFamily="49" charset="0"/>
              <a:buChar char="–"/>
              <a:tabLst>
                <a:tab pos="108000" algn="l"/>
              </a:tabLst>
              <a:defRPr/>
            </a:pPr>
            <a:r>
              <a:rPr lang="en-GB" sz="1200" dirty="0">
                <a:latin typeface="Arial" pitchFamily="34" charset="0"/>
                <a:cs typeface="Arial" pitchFamily="34" charset="0"/>
              </a:rPr>
              <a:t>there are unusually prolonged events</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The distinction between epilepsy and non-epileptic seizures is complex; therefore, refer for neurological assessment if either PNES or psychogenic pseudosyncope is suspected </a:t>
            </a:r>
            <a:endParaRPr lang="en-GB" sz="1200" b="1"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Advise people to try to record any future TLoC events (for example, a video recording or a detailed witness account of the event), particularly if diagnosis is unclear or taking a history is difficult</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If after further assessment the cause of TLoC remains uncertain or the person has not responded to treatment, consider other causes, including the possibility that more than one mechanism may co-exist (for example, ictal arrhythmias)</a:t>
            </a:r>
            <a:endParaRPr lang="en-GB" sz="800" dirty="0">
              <a:latin typeface="Arial" pitchFamily="34" charset="0"/>
              <a:cs typeface="Arial" pitchFamily="34" charset="0"/>
            </a:endParaRPr>
          </a:p>
        </p:txBody>
      </p:sp>
      <p:sp>
        <p:nvSpPr>
          <p:cNvPr id="3" name="TextBox 2">
            <a:extLst>
              <a:ext uri="{FF2B5EF4-FFF2-40B4-BE49-F238E27FC236}">
                <a16:creationId xmlns:a16="http://schemas.microsoft.com/office/drawing/2014/main" id="{A8985B88-8689-4A69-B0C1-1E147E577644}"/>
              </a:ext>
            </a:extLst>
          </p:cNvPr>
          <p:cNvSpPr txBox="1"/>
          <p:nvPr/>
        </p:nvSpPr>
        <p:spPr>
          <a:xfrm>
            <a:off x="571500" y="3684588"/>
            <a:ext cx="3600450" cy="1584325"/>
          </a:xfrm>
          <a:prstGeom prst="rect">
            <a:avLst/>
          </a:prstGeom>
        </p:spPr>
        <p:style>
          <a:lnRef idx="1">
            <a:schemeClr val="accent3"/>
          </a:lnRef>
          <a:fillRef idx="2">
            <a:schemeClr val="accent3"/>
          </a:fillRef>
          <a:effectRef idx="1">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b="1" dirty="0">
                <a:latin typeface="Arial" pitchFamily="34" charset="0"/>
                <a:cs typeface="Arial" pitchFamily="34" charset="0"/>
              </a:rPr>
              <a:t>General information to provide</a:t>
            </a:r>
          </a:p>
          <a:p>
            <a:pPr fontAlgn="auto">
              <a:spcBef>
                <a:spcPts val="0"/>
              </a:spcBef>
              <a:spcAft>
                <a:spcPts val="0"/>
              </a:spcAft>
              <a:defRPr/>
            </a:pPr>
            <a:r>
              <a:rPr lang="en-GB" sz="1200" dirty="0">
                <a:latin typeface="Arial" pitchFamily="34" charset="0"/>
                <a:cs typeface="Arial" pitchFamily="34" charset="0"/>
              </a:rPr>
              <a:t>When communicating with the person who had TLoC, discuss the:</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possible causes of their TLoC</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benefits and risks of any test they are offered</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results of tests they have had</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reasons for any further investigations</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nature and extent of uncertainty in the diagnosis</a:t>
            </a:r>
            <a:endParaRPr lang="en-GB" sz="1200" b="1" dirty="0">
              <a:latin typeface="Arial" pitchFamily="34" charset="0"/>
              <a:cs typeface="Arial" pitchFamily="34" charset="0"/>
            </a:endParaRPr>
          </a:p>
        </p:txBody>
      </p:sp>
      <p:sp>
        <p:nvSpPr>
          <p:cNvPr id="4" name="TextBox 3">
            <a:extLst>
              <a:ext uri="{FF2B5EF4-FFF2-40B4-BE49-F238E27FC236}">
                <a16:creationId xmlns:a16="http://schemas.microsoft.com/office/drawing/2014/main" id="{C4E0C99E-948D-4379-BF31-BB289899D3EA}"/>
              </a:ext>
            </a:extLst>
          </p:cNvPr>
          <p:cNvSpPr txBox="1"/>
          <p:nvPr/>
        </p:nvSpPr>
        <p:spPr>
          <a:xfrm>
            <a:off x="4572000" y="3635375"/>
            <a:ext cx="4032250" cy="1800225"/>
          </a:xfrm>
          <a:prstGeom prst="rect">
            <a:avLst/>
          </a:prstGeom>
          <a:ln/>
        </p:spPr>
        <p:style>
          <a:lnRef idx="1">
            <a:schemeClr val="accent3"/>
          </a:lnRef>
          <a:fillRef idx="2">
            <a:schemeClr val="accent3"/>
          </a:fillRef>
          <a:effectRef idx="1">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b="1" dirty="0">
                <a:latin typeface="Arial" pitchFamily="34" charset="0"/>
                <a:cs typeface="Arial" pitchFamily="34" charset="0"/>
              </a:rPr>
              <a:t>Advice to give when a person presents with TLoC</a:t>
            </a:r>
          </a:p>
          <a:p>
            <a:pPr fontAlgn="auto">
              <a:spcBef>
                <a:spcPts val="0"/>
              </a:spcBef>
              <a:spcAft>
                <a:spcPts val="0"/>
              </a:spcAft>
              <a:defRPr/>
            </a:pPr>
            <a:endParaRPr lang="en-GB" sz="1200" b="1" dirty="0">
              <a:latin typeface="Arial" pitchFamily="34" charset="0"/>
              <a:cs typeface="Arial" pitchFamily="34" charset="0"/>
            </a:endParaRPr>
          </a:p>
          <a:p>
            <a:pPr fontAlgn="auto">
              <a:spcBef>
                <a:spcPts val="0"/>
              </a:spcBef>
              <a:spcAft>
                <a:spcPts val="0"/>
              </a:spcAft>
              <a:defRPr/>
            </a:pPr>
            <a:r>
              <a:rPr lang="en-GB" sz="1200" b="1" dirty="0">
                <a:latin typeface="Arial" pitchFamily="34" charset="0"/>
                <a:cs typeface="Arial" pitchFamily="34" charset="0"/>
              </a:rPr>
              <a:t>Driving</a:t>
            </a:r>
          </a:p>
          <a:p>
            <a:pPr fontAlgn="auto">
              <a:spcBef>
                <a:spcPts val="0"/>
              </a:spcBef>
              <a:spcAft>
                <a:spcPts val="0"/>
              </a:spcAft>
              <a:defRPr/>
            </a:pPr>
            <a:r>
              <a:rPr lang="en-GB" sz="1200" dirty="0">
                <a:latin typeface="Arial" pitchFamily="34" charset="0"/>
                <a:cs typeface="Arial" pitchFamily="34" charset="0"/>
              </a:rPr>
              <a:t>Give advice about eligibility to drive</a:t>
            </a:r>
            <a:r>
              <a:rPr lang="en-GB" sz="1200" baseline="30000" dirty="0">
                <a:latin typeface="Arial" pitchFamily="34" charset="0"/>
                <a:cs typeface="Arial" pitchFamily="34" charset="0"/>
              </a:rPr>
              <a:t>1</a:t>
            </a:r>
            <a:r>
              <a:rPr lang="en-GB" sz="1200" dirty="0">
                <a:latin typeface="Arial" pitchFamily="34" charset="0"/>
                <a:cs typeface="Arial" pitchFamily="34" charset="0"/>
              </a:rPr>
              <a:t> </a:t>
            </a:r>
          </a:p>
          <a:p>
            <a:pPr fontAlgn="auto">
              <a:spcBef>
                <a:spcPts val="0"/>
              </a:spcBef>
              <a:spcAft>
                <a:spcPts val="0"/>
              </a:spcAft>
              <a:defRPr/>
            </a:pPr>
            <a:endParaRPr lang="en-GB" sz="1200" b="1" dirty="0">
              <a:latin typeface="Arial" pitchFamily="34" charset="0"/>
              <a:cs typeface="Arial" pitchFamily="34" charset="0"/>
            </a:endParaRPr>
          </a:p>
          <a:p>
            <a:pPr fontAlgn="auto">
              <a:spcBef>
                <a:spcPts val="0"/>
              </a:spcBef>
              <a:spcAft>
                <a:spcPts val="0"/>
              </a:spcAft>
              <a:defRPr/>
            </a:pPr>
            <a:r>
              <a:rPr lang="en-GB" sz="1200" b="1" dirty="0">
                <a:latin typeface="Arial" pitchFamily="34" charset="0"/>
                <a:cs typeface="Arial" pitchFamily="34" charset="0"/>
              </a:rPr>
              <a:t>Health and safety at work</a:t>
            </a:r>
          </a:p>
          <a:p>
            <a:pPr fontAlgn="auto">
              <a:spcBef>
                <a:spcPts val="0"/>
              </a:spcBef>
              <a:spcAft>
                <a:spcPts val="0"/>
              </a:spcAft>
              <a:defRPr/>
            </a:pPr>
            <a:r>
              <a:rPr lang="en-GB" sz="1200" dirty="0">
                <a:latin typeface="Arial" pitchFamily="34" charset="0"/>
                <a:cs typeface="Arial" pitchFamily="34" charset="0"/>
              </a:rPr>
              <a:t>Advise people of the implications of their episode for health and safety at work and any action they must take to ensure the safety of themselves and other people</a:t>
            </a:r>
            <a:r>
              <a:rPr lang="en-GB" sz="1200" baseline="30000" dirty="0">
                <a:latin typeface="Arial" pitchFamily="34" charset="0"/>
                <a:cs typeface="Arial" pitchFamily="34" charset="0"/>
              </a:rPr>
              <a:t>2</a:t>
            </a:r>
            <a:endParaRPr lang="en-GB" sz="1200" dirty="0">
              <a:latin typeface="Arial" pitchFamily="34" charset="0"/>
              <a:cs typeface="Arial" pitchFamily="34" charset="0"/>
            </a:endParaRPr>
          </a:p>
        </p:txBody>
      </p:sp>
      <p:sp>
        <p:nvSpPr>
          <p:cNvPr id="17413" name="TextBox 5">
            <a:extLst>
              <a:ext uri="{FF2B5EF4-FFF2-40B4-BE49-F238E27FC236}">
                <a16:creationId xmlns:a16="http://schemas.microsoft.com/office/drawing/2014/main" id="{040A4593-025B-480A-8770-6C3492672A84}"/>
              </a:ext>
            </a:extLst>
          </p:cNvPr>
          <p:cNvSpPr txBox="1">
            <a:spLocks noChangeArrowheads="1"/>
          </p:cNvSpPr>
          <p:nvPr/>
        </p:nvSpPr>
        <p:spPr bwMode="auto">
          <a:xfrm>
            <a:off x="250825" y="5876925"/>
            <a:ext cx="35290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hlinkClick r:id="" action="ppaction://hlinkshowjump?jump=nextslide"/>
              </a:rPr>
              <a:t>This is the end of the algorithms slides. Click here to progress to the next slide ‘costs and savings’. After costs and savings, the slide show will work as normal</a:t>
            </a:r>
            <a:endParaRPr lang="en-GB" altLang="en-US" sz="1200">
              <a:latin typeface="Arial" panose="020B0604020202020204" pitchFamily="34" charset="0"/>
              <a:cs typeface="Arial" panose="020B0604020202020204" pitchFamily="34" charset="0"/>
            </a:endParaRPr>
          </a:p>
        </p:txBody>
      </p:sp>
      <p:sp>
        <p:nvSpPr>
          <p:cNvPr id="17414" name="TextBox 6">
            <a:extLst>
              <a:ext uri="{FF2B5EF4-FFF2-40B4-BE49-F238E27FC236}">
                <a16:creationId xmlns:a16="http://schemas.microsoft.com/office/drawing/2014/main" id="{B5409602-95AF-492A-803D-44572067E2FF}"/>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D9C01EE-8621-4698-A857-0488499E2B3F}"/>
              </a:ext>
            </a:extLst>
          </p:cNvPr>
          <p:cNvSpPr>
            <a:spLocks noGrp="1" noChangeArrowheads="1"/>
          </p:cNvSpPr>
          <p:nvPr>
            <p:ph type="title"/>
          </p:nvPr>
        </p:nvSpPr>
        <p:spPr/>
        <p:txBody>
          <a:bodyPr/>
          <a:lstStyle/>
          <a:p>
            <a:pPr eaLnBrk="1" hangingPunct="1"/>
            <a:r>
              <a:rPr lang="en-GB" altLang="en-US"/>
              <a:t>Costs and savings</a:t>
            </a:r>
          </a:p>
        </p:txBody>
      </p:sp>
      <p:pic>
        <p:nvPicPr>
          <p:cNvPr id="18435" name="Picture 32">
            <a:extLst>
              <a:ext uri="{FF2B5EF4-FFF2-40B4-BE49-F238E27FC236}">
                <a16:creationId xmlns:a16="http://schemas.microsoft.com/office/drawing/2014/main" id="{549AB0F1-BC05-461D-AAD3-221D7B4CB5E5}"/>
              </a:ext>
            </a:extLst>
          </p:cNvPr>
          <p:cNvPicPr preferRelativeResize="0">
            <a:picLocks noChangeArrowheads="1"/>
          </p:cNvPicPr>
          <p:nvPr/>
        </p:nvPicPr>
        <p:blipFill>
          <a:blip r:embed="rId3">
            <a:clrChange>
              <a:clrFrom>
                <a:srgbClr val="00ADAD"/>
              </a:clrFrom>
              <a:clrTo>
                <a:srgbClr val="00ADAD">
                  <a:alpha val="0"/>
                </a:srgbClr>
              </a:clrTo>
            </a:clrChange>
            <a:extLst>
              <a:ext uri="{28A0092B-C50C-407E-A947-70E740481C1C}">
                <a14:useLocalDpi xmlns:a14="http://schemas.microsoft.com/office/drawing/2010/main" val="0"/>
              </a:ext>
            </a:extLst>
          </a:blip>
          <a:srcRect/>
          <a:stretch>
            <a:fillRect/>
          </a:stretch>
        </p:blipFill>
        <p:spPr bwMode="auto">
          <a:xfrm>
            <a:off x="8101013" y="5805488"/>
            <a:ext cx="935037"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TextBox 5">
            <a:extLst>
              <a:ext uri="{FF2B5EF4-FFF2-40B4-BE49-F238E27FC236}">
                <a16:creationId xmlns:a16="http://schemas.microsoft.com/office/drawing/2014/main" id="{D213B018-A3AE-4634-A25A-98E32B7AFED2}"/>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14</a:t>
            </a:r>
          </a:p>
        </p:txBody>
      </p:sp>
      <p:sp>
        <p:nvSpPr>
          <p:cNvPr id="18437" name="Rectangle 35">
            <a:extLst>
              <a:ext uri="{FF2B5EF4-FFF2-40B4-BE49-F238E27FC236}">
                <a16:creationId xmlns:a16="http://schemas.microsoft.com/office/drawing/2014/main" id="{517C3DAF-4AA7-40B4-B33B-C6A11FDC4C61}"/>
              </a:ext>
            </a:extLst>
          </p:cNvPr>
          <p:cNvSpPr>
            <a:spLocks noGrp="1" noChangeArrowheads="1"/>
          </p:cNvSpPr>
          <p:nvPr>
            <p:ph idx="1"/>
          </p:nvPr>
        </p:nvSpPr>
        <p:spPr>
          <a:xfrm>
            <a:off x="755650" y="1628775"/>
            <a:ext cx="8208963" cy="4608513"/>
          </a:xfrm>
        </p:spPr>
        <p:txBody>
          <a:bodyPr/>
          <a:lstStyle/>
          <a:p>
            <a:pPr marL="0" indent="0" eaLnBrk="1" hangingPunct="1">
              <a:spcAft>
                <a:spcPts val="1800"/>
              </a:spcAft>
              <a:defRPr/>
            </a:pPr>
            <a:r>
              <a:rPr lang="en-GB" dirty="0"/>
              <a:t>The guideline on TLoC is likely to result in a significant change to the current diagnostic pathway for TLoC in the NHS and may result in significant additional costs and savings across the clinical pathway. Recommendations in the following areas may result in additional costs/savings depending on local circumstances:</a:t>
            </a:r>
          </a:p>
          <a:p>
            <a:pPr marL="180000" indent="-180000" eaLnBrk="1" hangingPunct="1">
              <a:spcBef>
                <a:spcPts val="0"/>
              </a:spcBef>
              <a:spcAft>
                <a:spcPts val="1200"/>
              </a:spcAft>
              <a:buFont typeface="Arial" pitchFamily="34" charset="0"/>
              <a:buChar char="•"/>
              <a:tabLst>
                <a:tab pos="180000" algn="l"/>
              </a:tabLst>
              <a:defRPr/>
            </a:pPr>
            <a:r>
              <a:rPr lang="en-GB" dirty="0"/>
              <a:t>Recording a 12-lead ECG using automated interpretation</a:t>
            </a:r>
          </a:p>
          <a:p>
            <a:pPr marL="180000" indent="-180000" eaLnBrk="1" hangingPunct="1">
              <a:spcBef>
                <a:spcPts val="0"/>
              </a:spcBef>
              <a:spcAft>
                <a:spcPts val="1200"/>
              </a:spcAft>
              <a:buFont typeface="Arial" pitchFamily="34" charset="0"/>
              <a:buChar char="•"/>
              <a:tabLst>
                <a:tab pos="180000" algn="l"/>
              </a:tabLst>
              <a:defRPr/>
            </a:pPr>
            <a:r>
              <a:rPr lang="en-GB" dirty="0"/>
              <a:t>Referring within 24 hours for specialist                     cardiovascular assessment</a:t>
            </a:r>
          </a:p>
          <a:p>
            <a:pPr marL="180000" indent="-180000" eaLnBrk="1" hangingPunct="1">
              <a:spcBef>
                <a:spcPts val="0"/>
              </a:spcBef>
              <a:spcAft>
                <a:spcPts val="1200"/>
              </a:spcAft>
              <a:buFont typeface="Arial" pitchFamily="34" charset="0"/>
              <a:buChar char="•"/>
              <a:tabLst>
                <a:tab pos="180000" algn="l"/>
              </a:tabLst>
              <a:defRPr/>
            </a:pPr>
            <a:r>
              <a:rPr lang="en-GB" dirty="0"/>
              <a:t>Offering implantable event recorders</a:t>
            </a:r>
          </a:p>
          <a:p>
            <a:pPr marL="544513" lvl="1" indent="-365125" eaLnBrk="1" hangingPunct="1">
              <a:buFontTx/>
              <a:buNone/>
              <a:defRPr/>
            </a:pP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7BB0C17-E43F-4B31-ACB5-4784FF749B93}"/>
              </a:ext>
            </a:extLst>
          </p:cNvPr>
          <p:cNvSpPr>
            <a:spLocks noGrp="1" noChangeArrowheads="1"/>
          </p:cNvSpPr>
          <p:nvPr>
            <p:ph type="title"/>
          </p:nvPr>
        </p:nvSpPr>
        <p:spPr/>
        <p:txBody>
          <a:bodyPr/>
          <a:lstStyle/>
          <a:p>
            <a:pPr eaLnBrk="1" hangingPunct="1"/>
            <a:r>
              <a:rPr lang="en-GB" altLang="en-US"/>
              <a:t>Discussion</a:t>
            </a:r>
          </a:p>
        </p:txBody>
      </p:sp>
      <p:sp>
        <p:nvSpPr>
          <p:cNvPr id="19459" name="Rectangle 3">
            <a:extLst>
              <a:ext uri="{FF2B5EF4-FFF2-40B4-BE49-F238E27FC236}">
                <a16:creationId xmlns:a16="http://schemas.microsoft.com/office/drawing/2014/main" id="{19813C8F-8515-4513-A98B-4BC236084B8F}"/>
              </a:ext>
            </a:extLst>
          </p:cNvPr>
          <p:cNvSpPr>
            <a:spLocks noGrp="1" noChangeArrowheads="1"/>
          </p:cNvSpPr>
          <p:nvPr>
            <p:ph idx="1"/>
          </p:nvPr>
        </p:nvSpPr>
        <p:spPr>
          <a:xfrm>
            <a:off x="785813" y="1528763"/>
            <a:ext cx="8208962" cy="5500687"/>
          </a:xfrm>
        </p:spPr>
        <p:txBody>
          <a:bodyPr/>
          <a:lstStyle/>
          <a:p>
            <a:pPr marL="544513" indent="-369888" eaLnBrk="1" hangingPunct="1">
              <a:spcBef>
                <a:spcPct val="0"/>
              </a:spcBef>
              <a:spcAft>
                <a:spcPts val="1800"/>
              </a:spcAft>
              <a:buFontTx/>
              <a:buChar char="•"/>
            </a:pPr>
            <a:r>
              <a:rPr lang="en-GB" altLang="en-US"/>
              <a:t>What systems do we have in place to ensure patients presenting to us with TLoC receive the appropriate assessment? How can we modify the systems to enhance the assessment of these patients?</a:t>
            </a:r>
          </a:p>
          <a:p>
            <a:pPr marL="544513" indent="-369888" eaLnBrk="1" hangingPunct="1">
              <a:spcBef>
                <a:spcPct val="0"/>
              </a:spcBef>
              <a:spcAft>
                <a:spcPts val="1800"/>
              </a:spcAft>
              <a:buFontTx/>
              <a:buChar char="•"/>
            </a:pPr>
            <a:r>
              <a:rPr lang="en-GB" altLang="en-US"/>
              <a:t>Which of our colleagues can identify the ECG abnormalities listed in this guideline? How will we ensure they see the ECGs in good time? </a:t>
            </a:r>
          </a:p>
          <a:p>
            <a:pPr marL="544513" indent="-369888" eaLnBrk="1" hangingPunct="1">
              <a:spcBef>
                <a:spcPct val="0"/>
              </a:spcBef>
              <a:spcAft>
                <a:spcPts val="1800"/>
              </a:spcAft>
              <a:buFontTx/>
              <a:buChar char="•"/>
            </a:pPr>
            <a:r>
              <a:rPr lang="en-GB" altLang="en-US"/>
              <a:t>Do we have information for people who have experienced TLoC that is appropriate to their      needs?</a:t>
            </a:r>
          </a:p>
          <a:p>
            <a:pPr marL="544513" indent="-369888" eaLnBrk="1" hangingPunct="1">
              <a:buFontTx/>
              <a:buChar char="•"/>
            </a:pPr>
            <a:endParaRPr lang="en-GB" altLang="en-US"/>
          </a:p>
        </p:txBody>
      </p:sp>
      <p:pic>
        <p:nvPicPr>
          <p:cNvPr id="19460" name="Picture 4">
            <a:extLst>
              <a:ext uri="{FF2B5EF4-FFF2-40B4-BE49-F238E27FC236}">
                <a16:creationId xmlns:a16="http://schemas.microsoft.com/office/drawing/2014/main" id="{4BC7546C-F3B8-4B09-9E46-1B7712F808C6}"/>
              </a:ext>
            </a:extLst>
          </p:cNvPr>
          <p:cNvPicPr preferRelativeResize="0">
            <a:picLocks noChangeArrowheads="1"/>
          </p:cNvPicPr>
          <p:nvPr/>
        </p:nvPicPr>
        <p:blipFill>
          <a:blip r:embed="rId3">
            <a:clrChange>
              <a:clrFrom>
                <a:srgbClr val="00ADAD"/>
              </a:clrFrom>
              <a:clrTo>
                <a:srgbClr val="00ADAD">
                  <a:alpha val="0"/>
                </a:srgbClr>
              </a:clrTo>
            </a:clrChange>
            <a:extLst>
              <a:ext uri="{28A0092B-C50C-407E-A947-70E740481C1C}">
                <a14:useLocalDpi xmlns:a14="http://schemas.microsoft.com/office/drawing/2010/main" val="0"/>
              </a:ext>
            </a:extLst>
          </a:blip>
          <a:srcRect/>
          <a:stretch>
            <a:fillRect/>
          </a:stretch>
        </p:blipFill>
        <p:spPr bwMode="auto">
          <a:xfrm>
            <a:off x="8101013" y="5805488"/>
            <a:ext cx="935037"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extBox 5">
            <a:extLst>
              <a:ext uri="{FF2B5EF4-FFF2-40B4-BE49-F238E27FC236}">
                <a16:creationId xmlns:a16="http://schemas.microsoft.com/office/drawing/2014/main" id="{0C7B7C62-F447-46CC-A440-257E666CBACD}"/>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D0950C7-17A0-4F78-A936-BF2FAB7F0528}"/>
              </a:ext>
            </a:extLst>
          </p:cNvPr>
          <p:cNvSpPr>
            <a:spLocks noGrp="1" noChangeArrowheads="1"/>
          </p:cNvSpPr>
          <p:nvPr>
            <p:ph type="title"/>
          </p:nvPr>
        </p:nvSpPr>
        <p:spPr/>
        <p:txBody>
          <a:bodyPr/>
          <a:lstStyle/>
          <a:p>
            <a:pPr eaLnBrk="1" hangingPunct="1"/>
            <a:r>
              <a:rPr lang="en-GB" altLang="en-US"/>
              <a:t>Find out more</a:t>
            </a:r>
          </a:p>
        </p:txBody>
      </p:sp>
      <p:sp>
        <p:nvSpPr>
          <p:cNvPr id="20483" name="Rectangle 3">
            <a:extLst>
              <a:ext uri="{FF2B5EF4-FFF2-40B4-BE49-F238E27FC236}">
                <a16:creationId xmlns:a16="http://schemas.microsoft.com/office/drawing/2014/main" id="{D24B7939-94E2-4CF5-82A3-212A6DB9B279}"/>
              </a:ext>
            </a:extLst>
          </p:cNvPr>
          <p:cNvSpPr>
            <a:spLocks noGrp="1" noChangeArrowheads="1"/>
          </p:cNvSpPr>
          <p:nvPr>
            <p:ph type="body" idx="1"/>
          </p:nvPr>
        </p:nvSpPr>
        <p:spPr>
          <a:xfrm>
            <a:off x="179388" y="1557338"/>
            <a:ext cx="8856662" cy="5180012"/>
          </a:xfrm>
        </p:spPr>
        <p:txBody>
          <a:bodyPr/>
          <a:lstStyle/>
          <a:p>
            <a:pPr marL="142875" eaLnBrk="1" hangingPunct="1">
              <a:spcAft>
                <a:spcPts val="1800"/>
              </a:spcAft>
            </a:pPr>
            <a:r>
              <a:rPr lang="en-GB" altLang="en-US"/>
              <a:t>	Visit </a:t>
            </a:r>
            <a:r>
              <a:rPr lang="en-GB" altLang="en-US">
                <a:hlinkClick r:id="rId3"/>
              </a:rPr>
              <a:t>www.nice.org.uk/guidance/CG109</a:t>
            </a:r>
            <a:r>
              <a:rPr lang="en-GB" altLang="en-US"/>
              <a:t> for:</a:t>
            </a:r>
          </a:p>
          <a:p>
            <a:pPr marL="358775" lvl="1" indent="-179388" eaLnBrk="1" hangingPunct="1"/>
            <a:r>
              <a:rPr lang="en-GB" altLang="en-US"/>
              <a:t>the guideline </a:t>
            </a:r>
          </a:p>
          <a:p>
            <a:pPr marL="358775" lvl="1" indent="-179388" eaLnBrk="1" hangingPunct="1"/>
            <a:r>
              <a:rPr lang="en-GB" altLang="en-US"/>
              <a:t>the quick reference guide</a:t>
            </a:r>
          </a:p>
          <a:p>
            <a:pPr marL="358775" lvl="1" indent="-179388" eaLnBrk="1" hangingPunct="1"/>
            <a:r>
              <a:rPr lang="en-GB" altLang="en-US"/>
              <a:t>‘Understanding NICE guidance’</a:t>
            </a:r>
          </a:p>
          <a:p>
            <a:pPr marL="358775" lvl="1" indent="-179388" eaLnBrk="1" hangingPunct="1"/>
            <a:r>
              <a:rPr lang="en-GB" altLang="en-US"/>
              <a:t>podcast discussing the implications of the NICE recommendations to ambulance services</a:t>
            </a:r>
            <a:endParaRPr lang="en-GB" altLang="en-US" b="1" i="1"/>
          </a:p>
          <a:p>
            <a:pPr marL="358775" lvl="1" indent="-179388" eaLnBrk="1" hangingPunct="1"/>
            <a:r>
              <a:rPr lang="en-GB" altLang="en-US"/>
              <a:t>costing statement</a:t>
            </a:r>
          </a:p>
          <a:p>
            <a:pPr marL="358775" lvl="1" indent="-179388" eaLnBrk="1" hangingPunct="1"/>
            <a:r>
              <a:rPr lang="en-GB" altLang="en-US"/>
              <a:t>audit support and baseline assessment tool</a:t>
            </a:r>
          </a:p>
          <a:p>
            <a:pPr marL="358775" lvl="1" indent="-179388" eaLnBrk="1" hangingPunct="1"/>
            <a:r>
              <a:rPr lang="en-GB" altLang="en-US"/>
              <a:t>guide to resources</a:t>
            </a:r>
          </a:p>
          <a:p>
            <a:pPr marL="358775" lvl="1" indent="-179388" eaLnBrk="1" hangingPunct="1"/>
            <a:r>
              <a:rPr lang="en-GB" altLang="en-US"/>
              <a:t>PowerPoint presentation for ambulance                        services</a:t>
            </a:r>
          </a:p>
        </p:txBody>
      </p:sp>
      <p:pic>
        <p:nvPicPr>
          <p:cNvPr id="20484" name="Picture 9">
            <a:extLst>
              <a:ext uri="{FF2B5EF4-FFF2-40B4-BE49-F238E27FC236}">
                <a16:creationId xmlns:a16="http://schemas.microsoft.com/office/drawing/2014/main" id="{88D2BC26-68C4-470D-B45A-F8CB7A74EF8D}"/>
              </a:ext>
            </a:extLst>
          </p:cNvPr>
          <p:cNvPicPr preferRelativeResize="0">
            <a:picLocks noChangeArrowheads="1"/>
          </p:cNvPicPr>
          <p:nvPr/>
        </p:nvPicPr>
        <p:blipFill>
          <a:blip r:embed="rId4">
            <a:clrChange>
              <a:clrFrom>
                <a:srgbClr val="00ADAD"/>
              </a:clrFrom>
              <a:clrTo>
                <a:srgbClr val="00ADAD">
                  <a:alpha val="0"/>
                </a:srgbClr>
              </a:clrTo>
            </a:clrChange>
            <a:extLst>
              <a:ext uri="{28A0092B-C50C-407E-A947-70E740481C1C}">
                <a14:useLocalDpi xmlns:a14="http://schemas.microsoft.com/office/drawing/2010/main" val="0"/>
              </a:ext>
            </a:extLst>
          </a:blip>
          <a:srcRect/>
          <a:stretch>
            <a:fillRect/>
          </a:stretch>
        </p:blipFill>
        <p:spPr bwMode="auto">
          <a:xfrm>
            <a:off x="8101013" y="5805488"/>
            <a:ext cx="935037"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TextBox 5">
            <a:extLst>
              <a:ext uri="{FF2B5EF4-FFF2-40B4-BE49-F238E27FC236}">
                <a16:creationId xmlns:a16="http://schemas.microsoft.com/office/drawing/2014/main" id="{9CBC3AC5-94E6-4E15-8C59-E16BFAB3036C}"/>
              </a:ext>
            </a:extLst>
          </p:cNvPr>
          <p:cNvSpPr txBox="1">
            <a:spLocks noChangeArrowheads="1"/>
          </p:cNvSpPr>
          <p:nvPr/>
        </p:nvSpPr>
        <p:spPr bwMode="auto">
          <a:xfrm>
            <a:off x="8785225" y="6577013"/>
            <a:ext cx="3952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62E47D4E-E3BA-4728-9690-0D9B39D4C40B}"/>
              </a:ext>
            </a:extLst>
          </p:cNvPr>
          <p:cNvSpPr>
            <a:spLocks noGrp="1"/>
          </p:cNvSpPr>
          <p:nvPr>
            <p:ph type="title"/>
          </p:nvPr>
        </p:nvSpPr>
        <p:spPr/>
        <p:txBody>
          <a:bodyPr/>
          <a:lstStyle/>
          <a:p>
            <a:r>
              <a:rPr lang="en-GB" altLang="en-US"/>
              <a:t>Related patient organisations</a:t>
            </a:r>
          </a:p>
        </p:txBody>
      </p:sp>
      <p:sp>
        <p:nvSpPr>
          <p:cNvPr id="21507" name="Content Placeholder 2">
            <a:extLst>
              <a:ext uri="{FF2B5EF4-FFF2-40B4-BE49-F238E27FC236}">
                <a16:creationId xmlns:a16="http://schemas.microsoft.com/office/drawing/2014/main" id="{0E0A5E83-F6D0-4765-9D67-D4B96879EAA2}"/>
              </a:ext>
            </a:extLst>
          </p:cNvPr>
          <p:cNvSpPr>
            <a:spLocks noGrp="1"/>
          </p:cNvSpPr>
          <p:nvPr>
            <p:ph idx="1"/>
          </p:nvPr>
        </p:nvSpPr>
        <p:spPr/>
        <p:txBody>
          <a:bodyPr/>
          <a:lstStyle/>
          <a:p>
            <a:pPr>
              <a:spcBef>
                <a:spcPct val="0"/>
              </a:spcBef>
              <a:spcAft>
                <a:spcPct val="0"/>
              </a:spcAft>
            </a:pPr>
            <a:r>
              <a:rPr lang="en-GB" altLang="en-US"/>
              <a:t>				 	</a:t>
            </a:r>
            <a:r>
              <a:rPr lang="en-GB" altLang="en-US" u="sng">
                <a:hlinkClick r:id="rId3"/>
              </a:rPr>
              <a:t>www.stars.org.uk</a:t>
            </a:r>
            <a:endParaRPr lang="en-GB" altLang="en-US" u="sng"/>
          </a:p>
          <a:p>
            <a:pPr>
              <a:spcBef>
                <a:spcPct val="0"/>
              </a:spcBef>
              <a:spcAft>
                <a:spcPct val="0"/>
              </a:spcAft>
            </a:pPr>
            <a:endParaRPr lang="en-GB" altLang="en-US"/>
          </a:p>
          <a:p>
            <a:pPr>
              <a:spcBef>
                <a:spcPct val="0"/>
              </a:spcBef>
              <a:spcAft>
                <a:spcPct val="0"/>
              </a:spcAft>
            </a:pPr>
            <a:r>
              <a:rPr lang="en-GB" altLang="en-US"/>
              <a:t>They provide multiple resources aimed at patients, families, carers and healthcare professionals</a:t>
            </a:r>
          </a:p>
          <a:p>
            <a:pPr>
              <a:spcBef>
                <a:spcPct val="0"/>
              </a:spcBef>
              <a:spcAft>
                <a:spcPct val="0"/>
              </a:spcAft>
            </a:pPr>
            <a:r>
              <a:rPr lang="en-GB" altLang="en-US"/>
              <a:t>			</a:t>
            </a:r>
          </a:p>
          <a:p>
            <a:pPr>
              <a:spcBef>
                <a:spcPct val="0"/>
              </a:spcBef>
              <a:spcAft>
                <a:spcPct val="0"/>
              </a:spcAft>
            </a:pPr>
            <a:r>
              <a:rPr lang="en-GB" altLang="en-US"/>
              <a:t>                                         		</a:t>
            </a:r>
            <a:r>
              <a:rPr lang="en-GB" altLang="en-US" u="sng">
                <a:hlinkClick r:id="rId4"/>
              </a:rPr>
              <a:t>www.c-r-y.org.uk</a:t>
            </a:r>
            <a:endParaRPr lang="en-GB" altLang="en-US" u="sng"/>
          </a:p>
          <a:p>
            <a:pPr>
              <a:spcBef>
                <a:spcPct val="0"/>
              </a:spcBef>
              <a:spcAft>
                <a:spcPct val="0"/>
              </a:spcAft>
            </a:pPr>
            <a:endParaRPr lang="en-GB" altLang="en-US"/>
          </a:p>
          <a:p>
            <a:pPr>
              <a:spcBef>
                <a:spcPct val="0"/>
              </a:spcBef>
              <a:spcAft>
                <a:spcPct val="0"/>
              </a:spcAft>
            </a:pPr>
            <a:r>
              <a:rPr lang="en-GB" altLang="en-US"/>
              <a:t>They raise awareness of conditions that can lead to Sudden Cardiac Death (SCD); Sudden Death Syndrome (SDS, SADS)</a:t>
            </a:r>
          </a:p>
          <a:p>
            <a:pPr>
              <a:spcBef>
                <a:spcPct val="0"/>
              </a:spcBef>
              <a:spcAft>
                <a:spcPct val="0"/>
              </a:spcAft>
            </a:pPr>
            <a:endParaRPr lang="en-GB" altLang="en-US"/>
          </a:p>
          <a:p>
            <a:endParaRPr lang="en-GB" altLang="en-US"/>
          </a:p>
          <a:p>
            <a:endParaRPr lang="en-GB" altLang="en-US"/>
          </a:p>
        </p:txBody>
      </p:sp>
      <p:pic>
        <p:nvPicPr>
          <p:cNvPr id="21508" name="Picture 2">
            <a:extLst>
              <a:ext uri="{FF2B5EF4-FFF2-40B4-BE49-F238E27FC236}">
                <a16:creationId xmlns:a16="http://schemas.microsoft.com/office/drawing/2014/main" id="{6CF2E56A-D477-4261-A2DB-ACA924FCCA5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1913" y="1700213"/>
            <a:ext cx="34671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8">
            <a:extLst>
              <a:ext uri="{FF2B5EF4-FFF2-40B4-BE49-F238E27FC236}">
                <a16:creationId xmlns:a16="http://schemas.microsoft.com/office/drawing/2014/main" id="{17F084F5-F445-4113-8D02-799EFC0359B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87450" y="3860800"/>
            <a:ext cx="437197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TextBox 6">
            <a:extLst>
              <a:ext uri="{FF2B5EF4-FFF2-40B4-BE49-F238E27FC236}">
                <a16:creationId xmlns:a16="http://schemas.microsoft.com/office/drawing/2014/main" id="{9F85B956-1260-4525-B5CB-02C5F93976F0}"/>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3DD8161E-E575-497E-8802-7C5B061907AD}"/>
              </a:ext>
            </a:extLst>
          </p:cNvPr>
          <p:cNvSpPr>
            <a:spLocks noGrp="1"/>
          </p:cNvSpPr>
          <p:nvPr>
            <p:ph type="title"/>
          </p:nvPr>
        </p:nvSpPr>
        <p:spPr/>
        <p:txBody>
          <a:bodyPr/>
          <a:lstStyle/>
          <a:p>
            <a:r>
              <a:rPr lang="en-GB" altLang="en-US"/>
              <a:t>End of slide show</a:t>
            </a:r>
          </a:p>
        </p:txBody>
      </p:sp>
      <p:sp>
        <p:nvSpPr>
          <p:cNvPr id="22531" name="Content Placeholder 2">
            <a:extLst>
              <a:ext uri="{FF2B5EF4-FFF2-40B4-BE49-F238E27FC236}">
                <a16:creationId xmlns:a16="http://schemas.microsoft.com/office/drawing/2014/main" id="{6B12FF33-CC13-4977-9AB6-E7B288AC2EF5}"/>
              </a:ext>
            </a:extLst>
          </p:cNvPr>
          <p:cNvSpPr>
            <a:spLocks noGrp="1"/>
          </p:cNvSpPr>
          <p:nvPr>
            <p:ph idx="1"/>
          </p:nvPr>
        </p:nvSpPr>
        <p:spPr>
          <a:xfrm>
            <a:off x="395288" y="1989138"/>
            <a:ext cx="8208962" cy="4608512"/>
          </a:xfrm>
        </p:spPr>
        <p:txBody>
          <a:bodyPr/>
          <a:lstStyle/>
          <a:p>
            <a:r>
              <a:rPr lang="en-GB" altLang="en-US"/>
              <a:t>The following slides contain the boxes referred to in the algorithm</a:t>
            </a:r>
          </a:p>
          <a:p>
            <a:r>
              <a:rPr lang="en-GB" altLang="en-US"/>
              <a:t>If you used the hyperlinks in the algorithm you would have viewed the slides beyond this point</a:t>
            </a:r>
          </a:p>
          <a:p>
            <a:endParaRPr lang="en-GB" altLang="en-US"/>
          </a:p>
          <a:p>
            <a:r>
              <a:rPr lang="en-GB" altLang="en-US"/>
              <a:t>The notes section of these box slides contain the recommendations in full where appropriate</a:t>
            </a:r>
          </a:p>
          <a:p>
            <a:endParaRPr lang="en-GB" altLang="en-US"/>
          </a:p>
        </p:txBody>
      </p:sp>
      <p:sp>
        <p:nvSpPr>
          <p:cNvPr id="22532" name="TextBox 4">
            <a:extLst>
              <a:ext uri="{FF2B5EF4-FFF2-40B4-BE49-F238E27FC236}">
                <a16:creationId xmlns:a16="http://schemas.microsoft.com/office/drawing/2014/main" id="{431EDB19-DC0F-428F-9263-F931CFD34A70}"/>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0">
            <a:extLst>
              <a:ext uri="{FF2B5EF4-FFF2-40B4-BE49-F238E27FC236}">
                <a16:creationId xmlns:a16="http://schemas.microsoft.com/office/drawing/2014/main" id="{3EFA26B6-E81A-48C4-8454-B9ACBB08DBAB}"/>
              </a:ext>
            </a:extLst>
          </p:cNvPr>
          <p:cNvSpPr txBox="1">
            <a:spLocks noChangeArrowheads="1"/>
          </p:cNvSpPr>
          <p:nvPr/>
        </p:nvSpPr>
        <p:spPr bwMode="auto">
          <a:xfrm>
            <a:off x="177800" y="2082800"/>
            <a:ext cx="8858250" cy="2898775"/>
          </a:xfrm>
          <a:prstGeom prst="rect">
            <a:avLst/>
          </a:prstGeom>
          <a:ln>
            <a:solidFill>
              <a:schemeClr val="accent2">
                <a:lumMod val="40000"/>
                <a:lumOff val="60000"/>
              </a:schemeClr>
            </a:solidFill>
            <a:headEnd/>
            <a:tailEnd/>
          </a:ln>
        </p:spPr>
        <p:style>
          <a:lnRef idx="2">
            <a:schemeClr val="accent2"/>
          </a:lnRef>
          <a:fillRef idx="1">
            <a:schemeClr val="lt1"/>
          </a:fillRef>
          <a:effectRef idx="0">
            <a:schemeClr val="accent2"/>
          </a:effectRef>
          <a:fontRef idx="minor">
            <a:schemeClr val="dk1"/>
          </a:fontRef>
        </p:style>
        <p:txBody>
          <a:bodyPr lIns="128016" tIns="64008" rIns="128016" bIns="64008">
            <a:spAutoFit/>
          </a:bodyPr>
          <a:lstStyle/>
          <a:p>
            <a:pPr fontAlgn="auto">
              <a:spcBef>
                <a:spcPts val="0"/>
              </a:spcBef>
              <a:spcAft>
                <a:spcPts val="0"/>
              </a:spcAft>
              <a:defRPr/>
            </a:pPr>
            <a:r>
              <a:rPr lang="en-GB" sz="1200" b="1" dirty="0">
                <a:cs typeface="Arial" pitchFamily="34" charset="0"/>
              </a:rPr>
              <a:t>Box 1. Recording information and transfer of records </a:t>
            </a:r>
          </a:p>
          <a:p>
            <a:pPr indent="-108000" fontAlgn="auto">
              <a:spcBef>
                <a:spcPts val="0"/>
              </a:spcBef>
              <a:spcAft>
                <a:spcPts val="0"/>
              </a:spcAft>
              <a:buFont typeface="Arial" pitchFamily="34" charset="0"/>
              <a:buChar char="•"/>
              <a:defRPr/>
            </a:pPr>
            <a:r>
              <a:rPr lang="en-GB" sz="1200" dirty="0">
                <a:cs typeface="Arial" pitchFamily="34" charset="0"/>
              </a:rPr>
              <a:t>Record details about</a:t>
            </a:r>
            <a:r>
              <a:rPr lang="en-GB" sz="1200" dirty="0">
                <a:cs typeface="Arial" pitchFamily="34" charset="0"/>
                <a:sym typeface="Wingdings" pitchFamily="2" charset="2"/>
              </a:rPr>
              <a:t>:</a:t>
            </a:r>
            <a:endParaRPr lang="en-GB" sz="1200" dirty="0">
              <a:cs typeface="Arial" pitchFamily="34" charset="0"/>
            </a:endParaRP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circumstances of the event</a:t>
            </a: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person’s posture immediately before loss of consciousness</a:t>
            </a: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prodromal symptoms (such as sweating or feeling warm/hot)</a:t>
            </a: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appearance (for example, whether eyes were open or shut) and colour of person during the event</a:t>
            </a: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presence or absence of movement during the event (for example, limb-jerking and its duration)</a:t>
            </a: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any tongue-biting (record whether the side or the tip of the tongue was bitten)</a:t>
            </a: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injury occurring during the event (record site and severity)</a:t>
            </a: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duration of the event (onset to regaining consciousness)</a:t>
            </a: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presence or absence of confusion during the recovery period</a:t>
            </a:r>
          </a:p>
          <a:p>
            <a:pPr marL="252000" indent="-180000" fontAlgn="auto">
              <a:spcBef>
                <a:spcPts val="0"/>
              </a:spcBef>
              <a:spcAft>
                <a:spcPts val="0"/>
              </a:spcAft>
              <a:buFont typeface="Calibri" pitchFamily="34" charset="0"/>
              <a:buChar char="–"/>
              <a:tabLst>
                <a:tab pos="108000" algn="l"/>
              </a:tabLst>
              <a:defRPr/>
            </a:pPr>
            <a:r>
              <a:rPr lang="en-GB" sz="1200" dirty="0">
                <a:cs typeface="Arial" pitchFamily="34" charset="0"/>
              </a:rPr>
              <a:t>weakness down one side during the recovery period</a:t>
            </a:r>
          </a:p>
          <a:p>
            <a:pPr indent="-108000" fontAlgn="auto">
              <a:spcBef>
                <a:spcPts val="0"/>
              </a:spcBef>
              <a:spcAft>
                <a:spcPts val="0"/>
              </a:spcAft>
              <a:buFont typeface="Arial" pitchFamily="34" charset="0"/>
              <a:buChar char="•"/>
              <a:defRPr/>
            </a:pPr>
            <a:r>
              <a:rPr lang="en-GB" sz="1200" dirty="0">
                <a:cs typeface="Arial" pitchFamily="34" charset="0"/>
              </a:rPr>
              <a:t>Record carefully information obtained from all accounts of the TLoC  – include paramedic records with this information</a:t>
            </a:r>
          </a:p>
          <a:p>
            <a:pPr indent="-108000" fontAlgn="auto">
              <a:spcBef>
                <a:spcPts val="0"/>
              </a:spcBef>
              <a:spcAft>
                <a:spcPts val="0"/>
              </a:spcAft>
              <a:buFont typeface="Arial" pitchFamily="34" charset="0"/>
              <a:buChar char="•"/>
              <a:defRPr/>
            </a:pPr>
            <a:r>
              <a:rPr lang="en-GB" sz="1200" dirty="0">
                <a:cs typeface="Arial" pitchFamily="34" charset="0"/>
              </a:rPr>
              <a:t>Give copies of electrocardiogram (ECG) record and patient report form to the person, and the receiving clinician when care is transferred</a:t>
            </a:r>
            <a:endParaRPr lang="en-GB" sz="1200" b="1" dirty="0">
              <a:cs typeface="Arial" pitchFamily="34" charset="0"/>
            </a:endParaRPr>
          </a:p>
        </p:txBody>
      </p:sp>
      <p:sp>
        <p:nvSpPr>
          <p:cNvPr id="23555" name="TextBox 3">
            <a:extLst>
              <a:ext uri="{FF2B5EF4-FFF2-40B4-BE49-F238E27FC236}">
                <a16:creationId xmlns:a16="http://schemas.microsoft.com/office/drawing/2014/main" id="{1B03F1A3-B0B4-43A5-BC26-09556A38F309}"/>
              </a:ext>
            </a:extLst>
          </p:cNvPr>
          <p:cNvSpPr txBox="1">
            <a:spLocks noChangeArrowheads="1"/>
          </p:cNvSpPr>
          <p:nvPr/>
        </p:nvSpPr>
        <p:spPr bwMode="auto">
          <a:xfrm>
            <a:off x="395288" y="5949950"/>
            <a:ext cx="38893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3" action="ppaction://hlinksldjump"/>
              </a:rPr>
              <a:t>Return to slide 5 ( initial assessment and diagnosis)</a:t>
            </a:r>
            <a:endParaRPr lang="en-GB" altLang="en-US" sz="1200">
              <a:cs typeface="Arial" panose="020B0604020202020204" pitchFamily="34" charset="0"/>
            </a:endParaRPr>
          </a:p>
        </p:txBody>
      </p:sp>
      <p:sp>
        <p:nvSpPr>
          <p:cNvPr id="23556" name="TextBox 4">
            <a:extLst>
              <a:ext uri="{FF2B5EF4-FFF2-40B4-BE49-F238E27FC236}">
                <a16:creationId xmlns:a16="http://schemas.microsoft.com/office/drawing/2014/main" id="{45889081-8EB8-4F6D-ADF1-C9799A3B4915}"/>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26FA332-E685-4598-8BF5-4FB9CF6687CE}"/>
              </a:ext>
            </a:extLst>
          </p:cNvPr>
          <p:cNvSpPr>
            <a:spLocks noGrp="1" noChangeArrowheads="1"/>
          </p:cNvSpPr>
          <p:nvPr>
            <p:ph type="title"/>
          </p:nvPr>
        </p:nvSpPr>
        <p:spPr>
          <a:xfrm>
            <a:off x="1763713" y="260350"/>
            <a:ext cx="7200900" cy="1081088"/>
          </a:xfrm>
        </p:spPr>
        <p:txBody>
          <a:bodyPr/>
          <a:lstStyle/>
          <a:p>
            <a:pPr eaLnBrk="1" hangingPunct="1"/>
            <a:r>
              <a:rPr lang="en-GB" altLang="en-US"/>
              <a:t>What this presentation covers</a:t>
            </a:r>
          </a:p>
        </p:txBody>
      </p:sp>
      <p:sp>
        <p:nvSpPr>
          <p:cNvPr id="3075" name="Rectangle 3">
            <a:extLst>
              <a:ext uri="{FF2B5EF4-FFF2-40B4-BE49-F238E27FC236}">
                <a16:creationId xmlns:a16="http://schemas.microsoft.com/office/drawing/2014/main" id="{995F38E8-83EC-497F-BB90-090672C7778F}"/>
              </a:ext>
            </a:extLst>
          </p:cNvPr>
          <p:cNvSpPr>
            <a:spLocks noGrp="1" noChangeArrowheads="1"/>
          </p:cNvSpPr>
          <p:nvPr>
            <p:ph type="body" idx="1"/>
          </p:nvPr>
        </p:nvSpPr>
        <p:spPr>
          <a:xfrm>
            <a:off x="539750" y="2349500"/>
            <a:ext cx="8208963" cy="4008438"/>
          </a:xfrm>
        </p:spPr>
        <p:txBody>
          <a:bodyPr/>
          <a:lstStyle/>
          <a:p>
            <a:pPr marL="0" indent="0" eaLnBrk="1" hangingPunct="1">
              <a:spcBef>
                <a:spcPct val="0"/>
              </a:spcBef>
              <a:spcAft>
                <a:spcPts val="600"/>
              </a:spcAft>
              <a:buFont typeface="Arial" pitchFamily="34" charset="0"/>
              <a:buChar char="•"/>
              <a:defRPr/>
            </a:pPr>
            <a:r>
              <a:rPr lang="en-GB" dirty="0">
                <a:cs typeface="Arial" pitchFamily="34" charset="0"/>
              </a:rPr>
              <a:t> Background</a:t>
            </a:r>
          </a:p>
          <a:p>
            <a:pPr marL="0" indent="0" eaLnBrk="1" hangingPunct="1">
              <a:spcBef>
                <a:spcPct val="0"/>
              </a:spcBef>
              <a:spcAft>
                <a:spcPts val="600"/>
              </a:spcAft>
              <a:buFont typeface="Arial" pitchFamily="34" charset="0"/>
              <a:buChar char="•"/>
              <a:defRPr/>
            </a:pPr>
            <a:r>
              <a:rPr lang="en-GB" dirty="0">
                <a:cs typeface="Arial" pitchFamily="34" charset="0"/>
              </a:rPr>
              <a:t> Scope</a:t>
            </a:r>
          </a:p>
          <a:p>
            <a:pPr marL="0" indent="0" eaLnBrk="1" hangingPunct="1">
              <a:spcBef>
                <a:spcPct val="0"/>
              </a:spcBef>
              <a:spcAft>
                <a:spcPts val="600"/>
              </a:spcAft>
              <a:buFont typeface="Arial" pitchFamily="34" charset="0"/>
              <a:buChar char="•"/>
              <a:defRPr/>
            </a:pPr>
            <a:r>
              <a:rPr lang="en-GB" dirty="0">
                <a:cs typeface="Arial" pitchFamily="34" charset="0"/>
              </a:rPr>
              <a:t> Diagnostic pathway</a:t>
            </a:r>
          </a:p>
          <a:p>
            <a:pPr marL="159000" indent="0" eaLnBrk="1" hangingPunct="1">
              <a:spcBef>
                <a:spcPct val="0"/>
              </a:spcBef>
              <a:spcAft>
                <a:spcPts val="600"/>
              </a:spcAft>
              <a:buFont typeface="Arial" pitchFamily="34" charset="0"/>
              <a:buChar char="–"/>
              <a:defRPr/>
            </a:pPr>
            <a:r>
              <a:rPr lang="en-GB" dirty="0">
                <a:cs typeface="Arial" pitchFamily="34" charset="0"/>
              </a:rPr>
              <a:t> Initial assessment and diagnosis</a:t>
            </a:r>
          </a:p>
          <a:p>
            <a:pPr marL="159000" indent="0" eaLnBrk="1" hangingPunct="1">
              <a:spcBef>
                <a:spcPct val="0"/>
              </a:spcBef>
              <a:spcAft>
                <a:spcPts val="600"/>
              </a:spcAft>
              <a:buFont typeface="Arial" pitchFamily="34" charset="0"/>
              <a:buChar char="–"/>
              <a:defRPr/>
            </a:pPr>
            <a:r>
              <a:rPr lang="en-GB" dirty="0">
                <a:cs typeface="Arial" pitchFamily="34" charset="0"/>
              </a:rPr>
              <a:t> Specialist cardiovascular assessment and diagnosis</a:t>
            </a:r>
          </a:p>
          <a:p>
            <a:pPr marL="159000" indent="0" eaLnBrk="1" hangingPunct="1">
              <a:spcBef>
                <a:spcPct val="0"/>
              </a:spcBef>
              <a:spcAft>
                <a:spcPts val="600"/>
              </a:spcAft>
              <a:buFont typeface="Arial" pitchFamily="34" charset="0"/>
              <a:buChar char="–"/>
              <a:defRPr/>
            </a:pPr>
            <a:r>
              <a:rPr lang="en-GB" dirty="0">
                <a:cs typeface="Arial" pitchFamily="34" charset="0"/>
              </a:rPr>
              <a:t> If the cause of TLoC remains uncertain and advice  </a:t>
            </a:r>
          </a:p>
          <a:p>
            <a:pPr marL="0" indent="0" eaLnBrk="1" hangingPunct="1">
              <a:spcBef>
                <a:spcPct val="0"/>
              </a:spcBef>
              <a:spcAft>
                <a:spcPts val="600"/>
              </a:spcAft>
              <a:buFont typeface="Arial" pitchFamily="34" charset="0"/>
              <a:buChar char="•"/>
              <a:defRPr/>
            </a:pPr>
            <a:r>
              <a:rPr lang="en-GB" dirty="0">
                <a:cs typeface="Arial" pitchFamily="34" charset="0"/>
              </a:rPr>
              <a:t> Costs and savings </a:t>
            </a:r>
          </a:p>
          <a:p>
            <a:pPr marL="0" indent="0" eaLnBrk="1" hangingPunct="1">
              <a:spcBef>
                <a:spcPct val="0"/>
              </a:spcBef>
              <a:spcAft>
                <a:spcPts val="600"/>
              </a:spcAft>
              <a:buFont typeface="Arial" pitchFamily="34" charset="0"/>
              <a:buChar char="•"/>
              <a:defRPr/>
            </a:pPr>
            <a:r>
              <a:rPr lang="en-GB" dirty="0">
                <a:cs typeface="Arial" pitchFamily="34" charset="0"/>
              </a:rPr>
              <a:t> Discussion</a:t>
            </a:r>
          </a:p>
          <a:p>
            <a:pPr marL="0" indent="0" eaLnBrk="1" hangingPunct="1">
              <a:spcBef>
                <a:spcPct val="0"/>
              </a:spcBef>
              <a:spcAft>
                <a:spcPts val="600"/>
              </a:spcAft>
              <a:buFont typeface="Arial" pitchFamily="34" charset="0"/>
              <a:buChar char="•"/>
              <a:defRPr/>
            </a:pPr>
            <a:r>
              <a:rPr lang="en-GB" dirty="0">
                <a:cs typeface="Arial" pitchFamily="34" charset="0"/>
              </a:rPr>
              <a:t> Find out more </a:t>
            </a:r>
            <a:endParaRPr lang="en-GB" sz="2000" dirty="0"/>
          </a:p>
        </p:txBody>
      </p:sp>
      <p:pic>
        <p:nvPicPr>
          <p:cNvPr id="6148" name="Picture 5" descr="Front cover for slide set.jpg">
            <a:extLst>
              <a:ext uri="{FF2B5EF4-FFF2-40B4-BE49-F238E27FC236}">
                <a16:creationId xmlns:a16="http://schemas.microsoft.com/office/drawing/2014/main" id="{53E42824-3616-4C6F-8849-2173C85FDEC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27763" y="1231900"/>
            <a:ext cx="1944687" cy="27495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6149" name="TextBox 5">
            <a:extLst>
              <a:ext uri="{FF2B5EF4-FFF2-40B4-BE49-F238E27FC236}">
                <a16:creationId xmlns:a16="http://schemas.microsoft.com/office/drawing/2014/main" id="{A553E3B2-9101-4E1F-83AC-15C16E14C451}"/>
              </a:ext>
            </a:extLst>
          </p:cNvPr>
          <p:cNvSpPr txBox="1">
            <a:spLocks noChangeArrowheads="1"/>
          </p:cNvSpPr>
          <p:nvPr/>
        </p:nvSpPr>
        <p:spPr bwMode="auto">
          <a:xfrm>
            <a:off x="8675688" y="6361113"/>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53">
            <a:extLst>
              <a:ext uri="{FF2B5EF4-FFF2-40B4-BE49-F238E27FC236}">
                <a16:creationId xmlns:a16="http://schemas.microsoft.com/office/drawing/2014/main" id="{4B4284F3-A163-4DC1-B25D-B3B3BB43C4A7}"/>
              </a:ext>
            </a:extLst>
          </p:cNvPr>
          <p:cNvSpPr txBox="1">
            <a:spLocks noChangeArrowheads="1"/>
          </p:cNvSpPr>
          <p:nvPr/>
        </p:nvSpPr>
        <p:spPr bwMode="auto">
          <a:xfrm>
            <a:off x="179388" y="1776413"/>
            <a:ext cx="8851900" cy="3452812"/>
          </a:xfrm>
          <a:prstGeom prst="rect">
            <a:avLst/>
          </a:prstGeom>
          <a:ln>
            <a:solidFill>
              <a:schemeClr val="accent2">
                <a:lumMod val="40000"/>
                <a:lumOff val="60000"/>
              </a:schemeClr>
            </a:solidFill>
            <a:headEnd/>
            <a:tailEnd/>
          </a:ln>
        </p:spPr>
        <p:style>
          <a:lnRef idx="2">
            <a:schemeClr val="accent2"/>
          </a:lnRef>
          <a:fillRef idx="1">
            <a:schemeClr val="lt1"/>
          </a:fillRef>
          <a:effectRef idx="0">
            <a:schemeClr val="accent2"/>
          </a:effectRef>
          <a:fontRef idx="minor">
            <a:schemeClr val="dk1"/>
          </a:fontRef>
        </p:style>
        <p:txBody>
          <a:bodyPr lIns="128016" tIns="64008" rIns="128016" bIns="64008">
            <a:spAutoFit/>
          </a:bodyPr>
          <a:lstStyle/>
          <a:p>
            <a:pPr fontAlgn="auto">
              <a:spcBef>
                <a:spcPts val="0"/>
              </a:spcBef>
              <a:spcAft>
                <a:spcPts val="0"/>
              </a:spcAft>
              <a:defRPr/>
            </a:pPr>
            <a:r>
              <a:rPr lang="en-GB" sz="1200" b="1" dirty="0">
                <a:solidFill>
                  <a:srgbClr val="000000"/>
                </a:solidFill>
                <a:cs typeface="Arial" pitchFamily="34" charset="0"/>
              </a:rPr>
              <a:t>Box 2. 12-lead ECG</a:t>
            </a:r>
          </a:p>
          <a:p>
            <a:pPr marL="0" lvl="1" indent="-108000" fontAlgn="auto">
              <a:spcBef>
                <a:spcPts val="0"/>
              </a:spcBef>
              <a:spcAft>
                <a:spcPts val="0"/>
              </a:spcAft>
              <a:buFont typeface="Arial" charset="0"/>
              <a:buChar char="•"/>
              <a:tabLst>
                <a:tab pos="108000" algn="l"/>
              </a:tabLst>
              <a:defRPr/>
            </a:pPr>
            <a:r>
              <a:rPr lang="en-GB" sz="1200" dirty="0">
                <a:solidFill>
                  <a:srgbClr val="000000"/>
                </a:solidFill>
                <a:cs typeface="Arial" pitchFamily="34" charset="0"/>
              </a:rPr>
              <a:t>Record a 12-lead ECG with automated interpretation</a:t>
            </a:r>
            <a:endParaRPr lang="en-GB" sz="1200" b="1" dirty="0">
              <a:solidFill>
                <a:srgbClr val="000000"/>
              </a:solidFill>
              <a:cs typeface="Arial" pitchFamily="34" charset="0"/>
            </a:endParaRPr>
          </a:p>
          <a:p>
            <a:pPr marL="0" lvl="1" indent="-108000" fontAlgn="auto">
              <a:spcBef>
                <a:spcPts val="0"/>
              </a:spcBef>
              <a:spcAft>
                <a:spcPts val="0"/>
              </a:spcAft>
              <a:buFont typeface="Arial" charset="0"/>
              <a:buChar char="•"/>
              <a:tabLst>
                <a:tab pos="108000" algn="l"/>
              </a:tabLst>
              <a:defRPr/>
            </a:pPr>
            <a:r>
              <a:rPr lang="en-GB" sz="1200" dirty="0">
                <a:solidFill>
                  <a:srgbClr val="000000"/>
                </a:solidFill>
                <a:cs typeface="Arial" pitchFamily="34" charset="0"/>
              </a:rPr>
              <a:t>Treat as a red flag (see notes section below) if any of the following abnormalities are reported on the ECG printout:</a:t>
            </a:r>
          </a:p>
          <a:p>
            <a:pPr marL="252000" lvl="1"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conduction abnormality (for example, complete right or left bundle branch block or any degree of heart block)</a:t>
            </a:r>
          </a:p>
          <a:p>
            <a:pPr marL="252000" lvl="1"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evidence of a long or short QT interval </a:t>
            </a:r>
          </a:p>
          <a:p>
            <a:pPr marL="252000" lvl="1"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any ST segment or T wave abnormalities</a:t>
            </a:r>
            <a:endParaRPr lang="en-GB" sz="1200" b="1" dirty="0">
              <a:solidFill>
                <a:srgbClr val="000000"/>
              </a:solidFill>
              <a:cs typeface="Arial" pitchFamily="34" charset="0"/>
            </a:endParaRPr>
          </a:p>
          <a:p>
            <a:pPr indent="-108000" fontAlgn="auto">
              <a:spcBef>
                <a:spcPts val="0"/>
              </a:spcBef>
              <a:spcAft>
                <a:spcPts val="0"/>
              </a:spcAft>
              <a:buFont typeface="Arial" charset="0"/>
              <a:buChar char="•"/>
              <a:defRPr/>
            </a:pPr>
            <a:r>
              <a:rPr lang="en-GB" sz="1200" dirty="0">
                <a:solidFill>
                  <a:srgbClr val="000000"/>
                </a:solidFill>
                <a:cs typeface="Arial" pitchFamily="34" charset="0"/>
              </a:rPr>
              <a:t>If a 12-lead ECG with automated interpretation is not available, take a manual 12-lead ECG reading and have this reviewed by a healthcare professional trained and competent in identifying the following abnormalities:</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inappropriate persistent bradycardia</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any ventricular arrhythmia (including ventricular ectopic beats)</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long QT (corrected QT &gt; 450 ms) and short QT (corrected QT &lt; 350 ms) intervals</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Brugada syndrome</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ventricular pre-excitation (part of Wolff-Parkinson-White syndrome)</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left or right ventricular hypertrophy</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abnormal T wave inversion</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pathological Q waves</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atrial arrhythmia (sustained)</a:t>
            </a:r>
          </a:p>
          <a:p>
            <a:pPr marL="252000" indent="-180000" fontAlgn="auto">
              <a:spcBef>
                <a:spcPts val="0"/>
              </a:spcBef>
              <a:spcAft>
                <a:spcPts val="0"/>
              </a:spcAft>
              <a:buFont typeface="Courier New" pitchFamily="49" charset="0"/>
              <a:buChar char="–"/>
              <a:defRPr/>
            </a:pPr>
            <a:r>
              <a:rPr lang="en-GB" sz="1200" dirty="0">
                <a:solidFill>
                  <a:srgbClr val="000000"/>
                </a:solidFill>
                <a:cs typeface="Arial" pitchFamily="34" charset="0"/>
              </a:rPr>
              <a:t>paced rhythm</a:t>
            </a:r>
            <a:endParaRPr lang="en-GB" sz="1200" b="1" dirty="0">
              <a:solidFill>
                <a:srgbClr val="000000"/>
              </a:solidFill>
              <a:cs typeface="Arial" pitchFamily="34" charset="0"/>
            </a:endParaRPr>
          </a:p>
        </p:txBody>
      </p:sp>
      <p:sp>
        <p:nvSpPr>
          <p:cNvPr id="24579" name="TextBox 2">
            <a:extLst>
              <a:ext uri="{FF2B5EF4-FFF2-40B4-BE49-F238E27FC236}">
                <a16:creationId xmlns:a16="http://schemas.microsoft.com/office/drawing/2014/main" id="{32ABA7C5-5F40-411A-98E9-76513F017DE4}"/>
              </a:ext>
            </a:extLst>
          </p:cNvPr>
          <p:cNvSpPr txBox="1">
            <a:spLocks noChangeArrowheads="1"/>
          </p:cNvSpPr>
          <p:nvPr/>
        </p:nvSpPr>
        <p:spPr bwMode="auto">
          <a:xfrm>
            <a:off x="323850" y="5445125"/>
            <a:ext cx="18716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3" action="ppaction://hlinksldjump"/>
              </a:rPr>
              <a:t>Return to slide 5 (initial assessment and diagnosis) </a:t>
            </a:r>
            <a:endParaRPr lang="en-GB" altLang="en-US" sz="1200">
              <a:cs typeface="Arial" panose="020B0604020202020204" pitchFamily="34" charset="0"/>
            </a:endParaRPr>
          </a:p>
        </p:txBody>
      </p:sp>
      <p:sp>
        <p:nvSpPr>
          <p:cNvPr id="24580" name="TextBox 3">
            <a:extLst>
              <a:ext uri="{FF2B5EF4-FFF2-40B4-BE49-F238E27FC236}">
                <a16:creationId xmlns:a16="http://schemas.microsoft.com/office/drawing/2014/main" id="{1E50D9A2-7C63-4DA8-9660-C403B675C6EC}"/>
              </a:ext>
            </a:extLst>
          </p:cNvPr>
          <p:cNvSpPr txBox="1">
            <a:spLocks noChangeArrowheads="1"/>
          </p:cNvSpPr>
          <p:nvPr/>
        </p:nvSpPr>
        <p:spPr bwMode="auto">
          <a:xfrm>
            <a:off x="5219700" y="5373688"/>
            <a:ext cx="27368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4" action="ppaction://hlinksldjump"/>
              </a:rPr>
              <a:t>Return to slide 7 (person </a:t>
            </a:r>
            <a:r>
              <a:rPr lang="en-GB" altLang="en-US" sz="1200" u="sng">
                <a:solidFill>
                  <a:srgbClr val="FF0000"/>
                </a:solidFill>
                <a:cs typeface="Arial" panose="020B0604020202020204" pitchFamily="34" charset="0"/>
                <a:hlinkClick r:id="rId4" action="ppaction://hlinksldjump"/>
              </a:rPr>
              <a:t>has </a:t>
            </a:r>
            <a:r>
              <a:rPr lang="en-GB" altLang="en-US" sz="1200">
                <a:cs typeface="Arial" panose="020B0604020202020204" pitchFamily="34" charset="0"/>
                <a:hlinkClick r:id="rId4" action="ppaction://hlinksldjump"/>
              </a:rPr>
              <a:t>been diagnosed with uncomplicated faint or situational syncope )</a:t>
            </a:r>
            <a:endParaRPr lang="en-GB" altLang="en-US" sz="1200">
              <a:cs typeface="Arial" panose="020B0604020202020204" pitchFamily="34" charset="0"/>
            </a:endParaRPr>
          </a:p>
        </p:txBody>
      </p:sp>
      <p:sp>
        <p:nvSpPr>
          <p:cNvPr id="24581" name="TextBox 5">
            <a:extLst>
              <a:ext uri="{FF2B5EF4-FFF2-40B4-BE49-F238E27FC236}">
                <a16:creationId xmlns:a16="http://schemas.microsoft.com/office/drawing/2014/main" id="{DDC5122C-AED3-4927-9AF0-F21E446BBF80}"/>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20</a:t>
            </a:r>
          </a:p>
        </p:txBody>
      </p:sp>
      <p:sp>
        <p:nvSpPr>
          <p:cNvPr id="24582" name="TextBox 2">
            <a:extLst>
              <a:ext uri="{FF2B5EF4-FFF2-40B4-BE49-F238E27FC236}">
                <a16:creationId xmlns:a16="http://schemas.microsoft.com/office/drawing/2014/main" id="{F9E271B5-29C6-4DEE-A846-FA91DDB407D2}"/>
              </a:ext>
            </a:extLst>
          </p:cNvPr>
          <p:cNvSpPr txBox="1">
            <a:spLocks noChangeArrowheads="1"/>
          </p:cNvSpPr>
          <p:nvPr/>
        </p:nvSpPr>
        <p:spPr bwMode="auto">
          <a:xfrm>
            <a:off x="2484438" y="5445125"/>
            <a:ext cx="23749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5" action="ppaction://hlinksldjump"/>
              </a:rPr>
              <a:t>Return to slide 6 (red flags and initial diagnosis)</a:t>
            </a:r>
            <a:endParaRPr lang="en-GB" altLang="en-US" sz="120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A183E09-43D7-4EE0-AEE8-91D7A09EC13A}"/>
              </a:ext>
            </a:extLst>
          </p:cNvPr>
          <p:cNvSpPr txBox="1"/>
          <p:nvPr/>
        </p:nvSpPr>
        <p:spPr>
          <a:xfrm>
            <a:off x="395288" y="2452688"/>
            <a:ext cx="8248650" cy="2160587"/>
          </a:xfrm>
          <a:prstGeom prst="rect">
            <a:avLst/>
          </a:prstGeom>
          <a:ln>
            <a:solidFill>
              <a:schemeClr val="accent2">
                <a:lumMod val="40000"/>
                <a:lumOff val="60000"/>
              </a:schemeClr>
            </a:solidFill>
          </a:ln>
        </p:spPr>
        <p:style>
          <a:lnRef idx="2">
            <a:schemeClr val="accent4"/>
          </a:lnRef>
          <a:fillRef idx="1">
            <a:schemeClr val="lt1"/>
          </a:fillRef>
          <a:effectRef idx="0">
            <a:schemeClr val="accent4"/>
          </a:effectRef>
          <a:fontRef idx="minor">
            <a:schemeClr val="dk1"/>
          </a:fontRef>
        </p:style>
        <p:txBody>
          <a:bodyPr lIns="128016" tIns="64008" rIns="128016" bIns="64008">
            <a:spAutoFit/>
          </a:bodyPr>
          <a:lstStyle/>
          <a:p>
            <a:pPr fontAlgn="auto">
              <a:spcBef>
                <a:spcPts val="0"/>
              </a:spcBef>
              <a:spcAft>
                <a:spcPts val="0"/>
              </a:spcAft>
              <a:defRPr/>
            </a:pPr>
            <a:r>
              <a:rPr lang="en-GB" sz="1200" b="1" dirty="0">
                <a:cs typeface="Arial" pitchFamily="34" charset="0"/>
              </a:rPr>
              <a:t>Box 5. Advice for people waiting for a specialist assessment</a:t>
            </a:r>
          </a:p>
          <a:p>
            <a:pPr fontAlgn="auto">
              <a:spcBef>
                <a:spcPts val="0"/>
              </a:spcBef>
              <a:spcAft>
                <a:spcPts val="0"/>
              </a:spcAft>
              <a:defRPr/>
            </a:pPr>
            <a:endParaRPr lang="en-GB" sz="1200" dirty="0">
              <a:cs typeface="Arial" pitchFamily="34" charset="0"/>
            </a:endParaRPr>
          </a:p>
          <a:p>
            <a:pPr indent="-108000" fontAlgn="auto">
              <a:spcBef>
                <a:spcPts val="0"/>
              </a:spcBef>
              <a:spcAft>
                <a:spcPts val="0"/>
              </a:spcAft>
              <a:buFont typeface="Arial" pitchFamily="34" charset="0"/>
              <a:buChar char="•"/>
              <a:defRPr/>
            </a:pPr>
            <a:r>
              <a:rPr lang="en-GB" sz="1200" b="1" dirty="0">
                <a:cs typeface="Arial" pitchFamily="34" charset="0"/>
              </a:rPr>
              <a:t>Driving: </a:t>
            </a:r>
            <a:r>
              <a:rPr lang="en-GB" sz="1200" dirty="0">
                <a:cs typeface="Arial" pitchFamily="34" charset="0"/>
              </a:rPr>
              <a:t>Advise all people who have experienced TLoC that they must not drive while waiting for specialist assessment. After specialist assessment, the healthcare professional should advise the person of their obligations regarding reporting the TLoC to the Driver and Vehicle Licensing Agency (DVLA)</a:t>
            </a:r>
            <a:r>
              <a:rPr lang="en-GB" sz="1200" baseline="30000" dirty="0">
                <a:cs typeface="Arial" pitchFamily="34" charset="0"/>
              </a:rPr>
              <a:t>1</a:t>
            </a:r>
            <a:endParaRPr lang="en-GB" sz="1200" dirty="0">
              <a:cs typeface="Arial" pitchFamily="34" charset="0"/>
            </a:endParaRPr>
          </a:p>
          <a:p>
            <a:pPr indent="-108000" fontAlgn="auto">
              <a:spcBef>
                <a:spcPts val="0"/>
              </a:spcBef>
              <a:spcAft>
                <a:spcPts val="0"/>
              </a:spcAft>
              <a:buFont typeface="Arial" pitchFamily="34" charset="0"/>
              <a:buChar char="•"/>
              <a:defRPr/>
            </a:pPr>
            <a:r>
              <a:rPr lang="en-GB" sz="1200" b="1" dirty="0">
                <a:cs typeface="Arial" pitchFamily="34" charset="0"/>
              </a:rPr>
              <a:t>Advise people waiting for a specialist cardiovascular assessment:</a:t>
            </a:r>
          </a:p>
          <a:p>
            <a:pPr marL="252000" indent="-180000" fontAlgn="auto">
              <a:spcBef>
                <a:spcPts val="0"/>
              </a:spcBef>
              <a:spcAft>
                <a:spcPts val="0"/>
              </a:spcAft>
              <a:buFont typeface="Arial" pitchFamily="34" charset="0"/>
              <a:buChar char="–"/>
              <a:defRPr/>
            </a:pPr>
            <a:r>
              <a:rPr lang="en-GB" sz="1200" dirty="0">
                <a:cs typeface="Arial" pitchFamily="34" charset="0"/>
              </a:rPr>
              <a:t>what they should do if they have another event</a:t>
            </a:r>
          </a:p>
          <a:p>
            <a:pPr marL="252000" indent="-180000" fontAlgn="auto">
              <a:spcBef>
                <a:spcPts val="0"/>
              </a:spcBef>
              <a:spcAft>
                <a:spcPts val="0"/>
              </a:spcAft>
              <a:buFont typeface="Arial" pitchFamily="34" charset="0"/>
              <a:buChar char="–"/>
              <a:defRPr/>
            </a:pPr>
            <a:r>
              <a:rPr lang="en-GB" sz="1200" dirty="0">
                <a:cs typeface="Arial" pitchFamily="34" charset="0"/>
              </a:rPr>
              <a:t>if appropriate, how they should modify their activity (for example, by avoiding physical exertion) and not to drive</a:t>
            </a:r>
            <a:r>
              <a:rPr lang="en-GB" sz="1200" baseline="30000" dirty="0">
                <a:cs typeface="Arial" pitchFamily="34" charset="0"/>
              </a:rPr>
              <a:t>1</a:t>
            </a:r>
            <a:endParaRPr lang="en-GB" sz="1200" dirty="0">
              <a:cs typeface="Arial" pitchFamily="34" charset="0"/>
            </a:endParaRPr>
          </a:p>
          <a:p>
            <a:pPr indent="-108000" fontAlgn="auto">
              <a:spcBef>
                <a:spcPts val="0"/>
              </a:spcBef>
              <a:spcAft>
                <a:spcPts val="0"/>
              </a:spcAft>
              <a:buFont typeface="Arial" pitchFamily="34" charset="0"/>
              <a:buChar char="•"/>
              <a:defRPr/>
            </a:pPr>
            <a:r>
              <a:rPr lang="en-GB" sz="1200" b="1" dirty="0">
                <a:cs typeface="Arial" pitchFamily="34" charset="0"/>
              </a:rPr>
              <a:t>Offer advice to people waiting for a specialist neurological assessment </a:t>
            </a:r>
            <a:r>
              <a:rPr lang="en-GB" sz="1200" dirty="0">
                <a:cs typeface="Arial" pitchFamily="34" charset="0"/>
              </a:rPr>
              <a:t>as recommended in ‘The epilepsies: the diagnosis and management of the epilepsies in adults and children in primary and secondary care’ (NICE clinical guideline 20)</a:t>
            </a:r>
          </a:p>
        </p:txBody>
      </p:sp>
      <p:sp>
        <p:nvSpPr>
          <p:cNvPr id="25603" name="TextBox 2">
            <a:extLst>
              <a:ext uri="{FF2B5EF4-FFF2-40B4-BE49-F238E27FC236}">
                <a16:creationId xmlns:a16="http://schemas.microsoft.com/office/drawing/2014/main" id="{ABF5D619-1DDD-4B7C-800A-5FE39DDA0B06}"/>
              </a:ext>
            </a:extLst>
          </p:cNvPr>
          <p:cNvSpPr txBox="1">
            <a:spLocks noChangeArrowheads="1"/>
          </p:cNvSpPr>
          <p:nvPr/>
        </p:nvSpPr>
        <p:spPr bwMode="auto">
          <a:xfrm>
            <a:off x="395288" y="5199063"/>
            <a:ext cx="3744912"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3" action="ppaction://hlinksldjump"/>
              </a:rPr>
              <a:t>Return to slide 6 (red flags and initial diagnosis)</a:t>
            </a:r>
            <a:endParaRPr lang="en-GB" altLang="en-US" sz="1200">
              <a:cs typeface="Arial" panose="020B0604020202020204" pitchFamily="34" charset="0"/>
            </a:endParaRPr>
          </a:p>
        </p:txBody>
      </p:sp>
      <p:sp>
        <p:nvSpPr>
          <p:cNvPr id="25604" name="TextBox 3">
            <a:extLst>
              <a:ext uri="{FF2B5EF4-FFF2-40B4-BE49-F238E27FC236}">
                <a16:creationId xmlns:a16="http://schemas.microsoft.com/office/drawing/2014/main" id="{8BE3DEFB-22C0-4D6A-82F3-3FFBC60E5E99}"/>
              </a:ext>
            </a:extLst>
          </p:cNvPr>
          <p:cNvSpPr txBox="1">
            <a:spLocks noChangeArrowheads="1"/>
          </p:cNvSpPr>
          <p:nvPr/>
        </p:nvSpPr>
        <p:spPr bwMode="auto">
          <a:xfrm>
            <a:off x="4643438" y="5086350"/>
            <a:ext cx="37449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4" action="ppaction://hlinksldjump"/>
              </a:rPr>
              <a:t>Return to  slide 8 (person has </a:t>
            </a:r>
            <a:r>
              <a:rPr lang="en-GB" altLang="en-US" sz="1200" b="1">
                <a:cs typeface="Arial" panose="020B0604020202020204" pitchFamily="34" charset="0"/>
                <a:hlinkClick r:id="rId4" action="ppaction://hlinksldjump"/>
              </a:rPr>
              <a:t>not </a:t>
            </a:r>
            <a:r>
              <a:rPr lang="en-GB" altLang="en-US" sz="1200">
                <a:cs typeface="Arial" panose="020B0604020202020204" pitchFamily="34" charset="0"/>
                <a:hlinkClick r:id="rId4" action="ppaction://hlinksldjump"/>
              </a:rPr>
              <a:t>been diagnosed with uncomplicated faint or situational syncope)</a:t>
            </a:r>
            <a:endParaRPr lang="en-GB" altLang="en-US" sz="1200">
              <a:cs typeface="Arial" panose="020B0604020202020204" pitchFamily="34" charset="0"/>
            </a:endParaRPr>
          </a:p>
        </p:txBody>
      </p:sp>
      <p:sp>
        <p:nvSpPr>
          <p:cNvPr id="25605" name="TextBox 5">
            <a:extLst>
              <a:ext uri="{FF2B5EF4-FFF2-40B4-BE49-F238E27FC236}">
                <a16:creationId xmlns:a16="http://schemas.microsoft.com/office/drawing/2014/main" id="{FB667B7E-8B45-4A3C-A125-7EEAA276C201}"/>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9252B57-FCF2-4E95-9970-E7F0E923EEED}"/>
              </a:ext>
            </a:extLst>
          </p:cNvPr>
          <p:cNvSpPr txBox="1"/>
          <p:nvPr/>
        </p:nvSpPr>
        <p:spPr>
          <a:xfrm>
            <a:off x="468313" y="1919288"/>
            <a:ext cx="8567737" cy="3454400"/>
          </a:xfrm>
          <a:prstGeom prst="rect">
            <a:avLst/>
          </a:prstGeom>
          <a:ln>
            <a:solidFill>
              <a:schemeClr val="accent2">
                <a:lumMod val="40000"/>
                <a:lumOff val="60000"/>
              </a:schemeClr>
            </a:solidFill>
          </a:ln>
        </p:spPr>
        <p:style>
          <a:lnRef idx="2">
            <a:schemeClr val="accent4"/>
          </a:lnRef>
          <a:fillRef idx="1">
            <a:schemeClr val="lt1"/>
          </a:fillRef>
          <a:effectRef idx="0">
            <a:schemeClr val="accent4"/>
          </a:effectRef>
          <a:fontRef idx="minor">
            <a:schemeClr val="dk1"/>
          </a:fontRef>
        </p:style>
        <p:txBody>
          <a:bodyPr lIns="128016" tIns="64008" rIns="128016" bIns="64008">
            <a:spAutoFit/>
          </a:bodyPr>
          <a:lstStyle/>
          <a:p>
            <a:pPr fontAlgn="auto">
              <a:spcBef>
                <a:spcPts val="0"/>
              </a:spcBef>
              <a:spcAft>
                <a:spcPts val="0"/>
              </a:spcAft>
              <a:defRPr/>
            </a:pPr>
            <a:r>
              <a:rPr lang="en-GB" sz="1200" b="1" dirty="0">
                <a:cs typeface="Arial" pitchFamily="34" charset="0"/>
              </a:rPr>
              <a:t>Box 6. When to suspect epilepsy</a:t>
            </a:r>
          </a:p>
          <a:p>
            <a:pPr fontAlgn="auto">
              <a:spcBef>
                <a:spcPts val="0"/>
              </a:spcBef>
              <a:spcAft>
                <a:spcPts val="0"/>
              </a:spcAft>
              <a:defRPr/>
            </a:pPr>
            <a:endParaRPr lang="en-GB" sz="1200" b="1" dirty="0">
              <a:cs typeface="Arial" pitchFamily="34" charset="0"/>
            </a:endParaRPr>
          </a:p>
          <a:p>
            <a:pPr indent="-108000" fontAlgn="auto">
              <a:spcBef>
                <a:spcPts val="0"/>
              </a:spcBef>
              <a:spcAft>
                <a:spcPts val="0"/>
              </a:spcAft>
              <a:buFont typeface="Arial" pitchFamily="34" charset="0"/>
              <a:buChar char="•"/>
              <a:defRPr/>
            </a:pPr>
            <a:r>
              <a:rPr lang="en-GB" sz="1200" dirty="0">
                <a:cs typeface="Arial" pitchFamily="34" charset="0"/>
              </a:rPr>
              <a:t>Person presents with one of more of the following features suggestive of epileptic seizures:</a:t>
            </a:r>
            <a:endParaRPr lang="en-GB" sz="1200" b="1" dirty="0">
              <a:cs typeface="Arial" pitchFamily="34" charset="0"/>
            </a:endParaRPr>
          </a:p>
          <a:p>
            <a:pPr marL="180000" indent="-180000" fontAlgn="auto">
              <a:spcBef>
                <a:spcPts val="0"/>
              </a:spcBef>
              <a:spcAft>
                <a:spcPts val="0"/>
              </a:spcAft>
              <a:buFont typeface="Arial" pitchFamily="34" charset="0"/>
              <a:buChar char="–"/>
              <a:defRPr/>
            </a:pPr>
            <a:r>
              <a:rPr lang="en-GB" sz="1200" dirty="0">
                <a:cs typeface="Arial" pitchFamily="34" charset="0"/>
              </a:rPr>
              <a:t>a bitten tongue</a:t>
            </a:r>
          </a:p>
          <a:p>
            <a:pPr marL="180000" indent="-180000" fontAlgn="auto">
              <a:spcBef>
                <a:spcPts val="0"/>
              </a:spcBef>
              <a:spcAft>
                <a:spcPts val="0"/>
              </a:spcAft>
              <a:buFont typeface="Arial" pitchFamily="34" charset="0"/>
              <a:buChar char="–"/>
              <a:defRPr/>
            </a:pPr>
            <a:r>
              <a:rPr lang="en-GB" sz="1200" dirty="0">
                <a:cs typeface="Arial" pitchFamily="34" charset="0"/>
              </a:rPr>
              <a:t>head-turning to one side during TLoC</a:t>
            </a:r>
          </a:p>
          <a:p>
            <a:pPr marL="180000" indent="-180000" fontAlgn="auto">
              <a:spcBef>
                <a:spcPts val="0"/>
              </a:spcBef>
              <a:spcAft>
                <a:spcPts val="0"/>
              </a:spcAft>
              <a:buFont typeface="Arial" pitchFamily="34" charset="0"/>
              <a:buChar char="–"/>
              <a:defRPr/>
            </a:pPr>
            <a:r>
              <a:rPr lang="en-GB" sz="1200" dirty="0">
                <a:cs typeface="Arial" pitchFamily="34" charset="0"/>
              </a:rPr>
              <a:t>no memory of abnormal behaviour that was witnessed before, during or after TLoC by someone else</a:t>
            </a:r>
          </a:p>
          <a:p>
            <a:pPr marL="180000" indent="-180000" fontAlgn="auto">
              <a:spcBef>
                <a:spcPts val="0"/>
              </a:spcBef>
              <a:spcAft>
                <a:spcPts val="0"/>
              </a:spcAft>
              <a:buFont typeface="Arial" pitchFamily="34" charset="0"/>
              <a:buChar char="–"/>
              <a:defRPr/>
            </a:pPr>
            <a:r>
              <a:rPr lang="en-GB" sz="1200" dirty="0">
                <a:cs typeface="Arial" pitchFamily="34" charset="0"/>
              </a:rPr>
              <a:t>unusual posturing</a:t>
            </a:r>
          </a:p>
          <a:p>
            <a:pPr marL="180000" indent="-180000" fontAlgn="auto">
              <a:spcBef>
                <a:spcPts val="0"/>
              </a:spcBef>
              <a:spcAft>
                <a:spcPts val="0"/>
              </a:spcAft>
              <a:buFont typeface="Arial" pitchFamily="34" charset="0"/>
              <a:buChar char="–"/>
              <a:defRPr/>
            </a:pPr>
            <a:r>
              <a:rPr lang="en-GB" sz="1200" dirty="0">
                <a:cs typeface="Arial" pitchFamily="34" charset="0"/>
              </a:rPr>
              <a:t>prolonged limb-jerking</a:t>
            </a:r>
            <a:r>
              <a:rPr lang="en-GB" sz="1200" baseline="30000" dirty="0">
                <a:cs typeface="Arial" pitchFamily="34" charset="0"/>
              </a:rPr>
              <a:t>1</a:t>
            </a:r>
            <a:endParaRPr lang="en-GB" sz="1200" dirty="0">
              <a:cs typeface="Arial" pitchFamily="34" charset="0"/>
            </a:endParaRPr>
          </a:p>
          <a:p>
            <a:pPr marL="180000" indent="-180000" fontAlgn="auto">
              <a:spcBef>
                <a:spcPts val="0"/>
              </a:spcBef>
              <a:spcAft>
                <a:spcPts val="0"/>
              </a:spcAft>
              <a:buFont typeface="Arial" pitchFamily="34" charset="0"/>
              <a:buChar char="–"/>
              <a:defRPr/>
            </a:pPr>
            <a:r>
              <a:rPr lang="en-GB" sz="1200" dirty="0">
                <a:cs typeface="Arial" pitchFamily="34" charset="0"/>
              </a:rPr>
              <a:t>confusion after the event</a:t>
            </a:r>
          </a:p>
          <a:p>
            <a:pPr marL="180000" indent="-180000" fontAlgn="auto">
              <a:spcBef>
                <a:spcPts val="0"/>
              </a:spcBef>
              <a:spcAft>
                <a:spcPts val="0"/>
              </a:spcAft>
              <a:buFont typeface="Arial" pitchFamily="34" charset="0"/>
              <a:buChar char="–"/>
              <a:defRPr/>
            </a:pPr>
            <a:r>
              <a:rPr lang="en-GB" sz="1200" dirty="0">
                <a:cs typeface="Arial" pitchFamily="34" charset="0"/>
              </a:rPr>
              <a:t>prodromal déjà vu or jamais vu</a:t>
            </a:r>
          </a:p>
          <a:p>
            <a:pPr fontAlgn="auto">
              <a:spcBef>
                <a:spcPts val="0"/>
              </a:spcBef>
              <a:spcAft>
                <a:spcPts val="0"/>
              </a:spcAft>
              <a:defRPr/>
            </a:pPr>
            <a:endParaRPr lang="en-GB" sz="1200" b="1" dirty="0">
              <a:cs typeface="Arial" pitchFamily="34" charset="0"/>
            </a:endParaRPr>
          </a:p>
          <a:p>
            <a:pPr indent="-108000" fontAlgn="auto">
              <a:spcBef>
                <a:spcPts val="0"/>
              </a:spcBef>
              <a:spcAft>
                <a:spcPts val="0"/>
              </a:spcAft>
              <a:buFont typeface="Arial" pitchFamily="34" charset="0"/>
              <a:buChar char="•"/>
              <a:defRPr/>
            </a:pPr>
            <a:r>
              <a:rPr lang="en-GB" sz="1200" dirty="0">
                <a:cs typeface="Arial" pitchFamily="34" charset="0"/>
              </a:rPr>
              <a:t>Consider that the episode may not be related to epilepsy if any of the following features are present:</a:t>
            </a:r>
          </a:p>
          <a:p>
            <a:pPr marL="180000" indent="-180000" fontAlgn="auto">
              <a:spcBef>
                <a:spcPts val="0"/>
              </a:spcBef>
              <a:spcAft>
                <a:spcPts val="0"/>
              </a:spcAft>
              <a:buFont typeface="Arial" pitchFamily="34" charset="0"/>
              <a:buChar char="–"/>
              <a:defRPr/>
            </a:pPr>
            <a:r>
              <a:rPr lang="en-GB" sz="1200" dirty="0">
                <a:cs typeface="Arial" pitchFamily="34" charset="0"/>
              </a:rPr>
              <a:t>prodromal symptoms that on other occasions have been abolished by sitting or lying down</a:t>
            </a:r>
          </a:p>
          <a:p>
            <a:pPr marL="180000" indent="-180000" fontAlgn="auto">
              <a:spcBef>
                <a:spcPts val="0"/>
              </a:spcBef>
              <a:spcAft>
                <a:spcPts val="0"/>
              </a:spcAft>
              <a:buFont typeface="Arial" pitchFamily="34" charset="0"/>
              <a:buChar char="–"/>
              <a:defRPr/>
            </a:pPr>
            <a:r>
              <a:rPr lang="en-GB" sz="1200" dirty="0">
                <a:cs typeface="Arial" pitchFamily="34" charset="0"/>
              </a:rPr>
              <a:t>sweating before the episode</a:t>
            </a:r>
          </a:p>
          <a:p>
            <a:pPr marL="180000" indent="-180000" fontAlgn="auto">
              <a:spcBef>
                <a:spcPts val="0"/>
              </a:spcBef>
              <a:spcAft>
                <a:spcPts val="0"/>
              </a:spcAft>
              <a:buFont typeface="Arial" pitchFamily="34" charset="0"/>
              <a:buChar char="–"/>
              <a:defRPr/>
            </a:pPr>
            <a:r>
              <a:rPr lang="en-GB" sz="1200" dirty="0">
                <a:cs typeface="Arial" pitchFamily="34" charset="0"/>
              </a:rPr>
              <a:t>prolonged standing that appeared to precipitate TLoC</a:t>
            </a:r>
          </a:p>
          <a:p>
            <a:pPr marL="180000" indent="-180000" fontAlgn="auto">
              <a:spcBef>
                <a:spcPts val="0"/>
              </a:spcBef>
              <a:spcAft>
                <a:spcPts val="0"/>
              </a:spcAft>
              <a:buFont typeface="Arial" pitchFamily="34" charset="0"/>
              <a:buChar char="–"/>
              <a:defRPr/>
            </a:pPr>
            <a:r>
              <a:rPr lang="en-GB" sz="1200" dirty="0">
                <a:cs typeface="Arial" pitchFamily="34" charset="0"/>
              </a:rPr>
              <a:t>pallor during the episode</a:t>
            </a:r>
          </a:p>
          <a:p>
            <a:pPr fontAlgn="auto">
              <a:spcBef>
                <a:spcPts val="0"/>
              </a:spcBef>
              <a:spcAft>
                <a:spcPts val="0"/>
              </a:spcAft>
              <a:defRPr/>
            </a:pPr>
            <a:endParaRPr lang="en-GB" sz="1200" dirty="0">
              <a:cs typeface="Arial" pitchFamily="34" charset="0"/>
            </a:endParaRPr>
          </a:p>
          <a:p>
            <a:pPr indent="-108000" fontAlgn="auto">
              <a:spcBef>
                <a:spcPts val="0"/>
              </a:spcBef>
              <a:spcAft>
                <a:spcPts val="0"/>
              </a:spcAft>
              <a:buFont typeface="Arial" pitchFamily="34" charset="0"/>
              <a:buChar char="•"/>
              <a:defRPr/>
            </a:pPr>
            <a:r>
              <a:rPr lang="en-GB" sz="1200" dirty="0">
                <a:cs typeface="Arial" pitchFamily="34" charset="0"/>
              </a:rPr>
              <a:t>Do not routinely use EEG in the investigation of TLoC</a:t>
            </a:r>
            <a:r>
              <a:rPr lang="en-GB" sz="1200" baseline="30000" dirty="0">
                <a:cs typeface="Arial" pitchFamily="34" charset="0"/>
              </a:rPr>
              <a:t>2</a:t>
            </a:r>
            <a:endParaRPr lang="en-GB" sz="1200" dirty="0">
              <a:cs typeface="Arial" pitchFamily="34" charset="0"/>
            </a:endParaRPr>
          </a:p>
        </p:txBody>
      </p:sp>
      <p:sp>
        <p:nvSpPr>
          <p:cNvPr id="26627" name="TextBox 5">
            <a:extLst>
              <a:ext uri="{FF2B5EF4-FFF2-40B4-BE49-F238E27FC236}">
                <a16:creationId xmlns:a16="http://schemas.microsoft.com/office/drawing/2014/main" id="{180C32AF-AF5B-4A4F-87BD-3C24A7F289D8}"/>
              </a:ext>
            </a:extLst>
          </p:cNvPr>
          <p:cNvSpPr txBox="1">
            <a:spLocks noChangeArrowheads="1"/>
          </p:cNvSpPr>
          <p:nvPr/>
        </p:nvSpPr>
        <p:spPr bwMode="auto">
          <a:xfrm>
            <a:off x="468313" y="5949950"/>
            <a:ext cx="51831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3" action="ppaction://hlinksldjump"/>
              </a:rPr>
              <a:t>Return to slide 8 (person has </a:t>
            </a:r>
            <a:r>
              <a:rPr lang="en-GB" altLang="en-US" sz="1200" b="1">
                <a:cs typeface="Arial" panose="020B0604020202020204" pitchFamily="34" charset="0"/>
                <a:hlinkClick r:id="rId3" action="ppaction://hlinksldjump"/>
              </a:rPr>
              <a:t>not</a:t>
            </a:r>
            <a:r>
              <a:rPr lang="en-GB" altLang="en-US" sz="1200">
                <a:cs typeface="Arial" panose="020B0604020202020204" pitchFamily="34" charset="0"/>
                <a:hlinkClick r:id="rId3" action="ppaction://hlinksldjump"/>
              </a:rPr>
              <a:t> been diagnosed with uncomplicated faint or situational syncope)</a:t>
            </a:r>
            <a:endParaRPr lang="en-GB" altLang="en-US" sz="1200">
              <a:cs typeface="Arial" panose="020B0604020202020204" pitchFamily="34" charset="0"/>
            </a:endParaRPr>
          </a:p>
        </p:txBody>
      </p:sp>
      <p:sp>
        <p:nvSpPr>
          <p:cNvPr id="26628" name="TextBox 4">
            <a:extLst>
              <a:ext uri="{FF2B5EF4-FFF2-40B4-BE49-F238E27FC236}">
                <a16:creationId xmlns:a16="http://schemas.microsoft.com/office/drawing/2014/main" id="{6EAFC5A6-9520-47F9-9970-0169ABD931C2}"/>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BE67D31-D769-4957-BA9A-2A3DA9EDAE38}"/>
              </a:ext>
            </a:extLst>
          </p:cNvPr>
          <p:cNvSpPr txBox="1"/>
          <p:nvPr/>
        </p:nvSpPr>
        <p:spPr>
          <a:xfrm>
            <a:off x="1500188" y="1700213"/>
            <a:ext cx="6357937" cy="2344737"/>
          </a:xfrm>
          <a:prstGeom prst="rect">
            <a:avLst/>
          </a:prstGeom>
          <a:ln>
            <a:solidFill>
              <a:srgbClr val="FFC000"/>
            </a:solidFill>
          </a:ln>
        </p:spPr>
        <p:style>
          <a:lnRef idx="2">
            <a:schemeClr val="accent4"/>
          </a:lnRef>
          <a:fillRef idx="1">
            <a:schemeClr val="lt1"/>
          </a:fillRef>
          <a:effectRef idx="0">
            <a:schemeClr val="accent4"/>
          </a:effectRef>
          <a:fontRef idx="minor">
            <a:schemeClr val="dk1"/>
          </a:fontRef>
        </p:style>
        <p:txBody>
          <a:bodyPr lIns="128016" tIns="64008" rIns="128016" bIns="64008">
            <a:spAutoFit/>
          </a:bodyPr>
          <a:lstStyle/>
          <a:p>
            <a:pPr fontAlgn="auto">
              <a:spcBef>
                <a:spcPts val="0"/>
              </a:spcBef>
              <a:spcAft>
                <a:spcPts val="0"/>
              </a:spcAft>
              <a:defRPr/>
            </a:pPr>
            <a:r>
              <a:rPr lang="en-GB" sz="1200" b="1" dirty="0">
                <a:solidFill>
                  <a:schemeClr val="tx1"/>
                </a:solidFill>
                <a:cs typeface="Arial" pitchFamily="34" charset="0"/>
              </a:rPr>
              <a:t>Box 8. Criteria to determine type of ambulatory ECG</a:t>
            </a:r>
          </a:p>
          <a:p>
            <a:pPr fontAlgn="auto">
              <a:spcBef>
                <a:spcPts val="0"/>
              </a:spcBef>
              <a:spcAft>
                <a:spcPts val="0"/>
              </a:spcAft>
              <a:defRPr/>
            </a:pPr>
            <a:r>
              <a:rPr lang="en-GB" sz="1200" dirty="0">
                <a:solidFill>
                  <a:schemeClr val="tx1"/>
                </a:solidFill>
                <a:cs typeface="Arial" pitchFamily="34" charset="0"/>
              </a:rPr>
              <a:t>For people who have:</a:t>
            </a:r>
          </a:p>
          <a:p>
            <a:pPr indent="-108000" fontAlgn="auto">
              <a:spcBef>
                <a:spcPts val="0"/>
              </a:spcBef>
              <a:spcAft>
                <a:spcPts val="0"/>
              </a:spcAft>
              <a:buFont typeface="Arial" pitchFamily="34" charset="0"/>
              <a:buChar char="•"/>
              <a:defRPr/>
            </a:pPr>
            <a:r>
              <a:rPr lang="en-GB" sz="1200" dirty="0">
                <a:solidFill>
                  <a:schemeClr val="tx1"/>
                </a:solidFill>
                <a:cs typeface="Arial" pitchFamily="34" charset="0"/>
              </a:rPr>
              <a:t>TLoC at least several times a week, offer Holter monitoring (up to 48 hours if necessary). If no further TLoC occurs during the monitoring period, offer an external event recorder that provides continuous recording with the facility for the patient to indicate when a symptomatic event has occurred</a:t>
            </a:r>
          </a:p>
          <a:p>
            <a:pPr indent="-108000" fontAlgn="auto">
              <a:spcBef>
                <a:spcPts val="0"/>
              </a:spcBef>
              <a:spcAft>
                <a:spcPts val="0"/>
              </a:spcAft>
              <a:buFont typeface="Arial" pitchFamily="34" charset="0"/>
              <a:buChar char="•"/>
              <a:defRPr/>
            </a:pPr>
            <a:r>
              <a:rPr lang="en-GB" sz="1200" dirty="0">
                <a:solidFill>
                  <a:schemeClr val="tx1"/>
                </a:solidFill>
                <a:cs typeface="Arial" pitchFamily="34" charset="0"/>
              </a:rPr>
              <a:t>TLoC every 1–2 weeks, offer an external event recorder. If the person experiences further TLoC outside the period of external event recording, offer an implantable event recorder</a:t>
            </a:r>
            <a:r>
              <a:rPr lang="en-GB" sz="1200" baseline="30000" dirty="0">
                <a:solidFill>
                  <a:schemeClr val="tx1"/>
                </a:solidFill>
                <a:cs typeface="Arial" pitchFamily="34" charset="0"/>
              </a:rPr>
              <a:t>1</a:t>
            </a:r>
            <a:endParaRPr lang="en-GB" sz="1200" dirty="0">
              <a:solidFill>
                <a:schemeClr val="tx1"/>
              </a:solidFill>
              <a:cs typeface="Arial" pitchFamily="34" charset="0"/>
            </a:endParaRPr>
          </a:p>
          <a:p>
            <a:pPr indent="-108000" fontAlgn="auto">
              <a:spcBef>
                <a:spcPts val="0"/>
              </a:spcBef>
              <a:spcAft>
                <a:spcPts val="0"/>
              </a:spcAft>
              <a:buFont typeface="Arial" pitchFamily="34" charset="0"/>
              <a:buChar char="•"/>
              <a:defRPr/>
            </a:pPr>
            <a:r>
              <a:rPr lang="en-GB" sz="1200" dirty="0">
                <a:solidFill>
                  <a:schemeClr val="tx1"/>
                </a:solidFill>
                <a:cs typeface="Arial" pitchFamily="34" charset="0"/>
              </a:rPr>
              <a:t>TLoC infrequently (less than once every 2 weeks), offer an implantable event recorder</a:t>
            </a:r>
            <a:r>
              <a:rPr lang="en-GB" sz="1200" baseline="30000" dirty="0">
                <a:solidFill>
                  <a:schemeClr val="tx1"/>
                </a:solidFill>
                <a:cs typeface="Arial" pitchFamily="34" charset="0"/>
              </a:rPr>
              <a:t>1</a:t>
            </a:r>
            <a:r>
              <a:rPr lang="en-GB" sz="1200" dirty="0">
                <a:solidFill>
                  <a:schemeClr val="tx1"/>
                </a:solidFill>
                <a:cs typeface="Arial" pitchFamily="34" charset="0"/>
              </a:rPr>
              <a:t>. A Holter monitor should not usually be offered unless there is evidence of a conduction abnormality on the 12-lead ECG</a:t>
            </a:r>
          </a:p>
        </p:txBody>
      </p:sp>
      <p:sp>
        <p:nvSpPr>
          <p:cNvPr id="27651" name="TextBox 2">
            <a:extLst>
              <a:ext uri="{FF2B5EF4-FFF2-40B4-BE49-F238E27FC236}">
                <a16:creationId xmlns:a16="http://schemas.microsoft.com/office/drawing/2014/main" id="{51F837EA-2A2B-48CF-A4A8-B7622E90D730}"/>
              </a:ext>
            </a:extLst>
          </p:cNvPr>
          <p:cNvSpPr txBox="1">
            <a:spLocks noChangeArrowheads="1"/>
          </p:cNvSpPr>
          <p:nvPr/>
        </p:nvSpPr>
        <p:spPr bwMode="auto">
          <a:xfrm>
            <a:off x="5292725" y="4868863"/>
            <a:ext cx="31670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3" action="ppaction://hlinksldjump"/>
              </a:rPr>
              <a:t>Click here to return to slide 11 (suspected neurally mediated cause and unexplained cause) </a:t>
            </a:r>
            <a:endParaRPr lang="en-GB" altLang="en-US" sz="1200">
              <a:cs typeface="Arial" panose="020B0604020202020204" pitchFamily="34" charset="0"/>
            </a:endParaRPr>
          </a:p>
        </p:txBody>
      </p:sp>
      <p:sp>
        <p:nvSpPr>
          <p:cNvPr id="27652" name="TextBox 3">
            <a:extLst>
              <a:ext uri="{FF2B5EF4-FFF2-40B4-BE49-F238E27FC236}">
                <a16:creationId xmlns:a16="http://schemas.microsoft.com/office/drawing/2014/main" id="{231E0607-00E3-495D-A7BE-E2B694784D7A}"/>
              </a:ext>
            </a:extLst>
          </p:cNvPr>
          <p:cNvSpPr txBox="1">
            <a:spLocks noChangeArrowheads="1"/>
          </p:cNvSpPr>
          <p:nvPr/>
        </p:nvSpPr>
        <p:spPr bwMode="auto">
          <a:xfrm>
            <a:off x="1258888" y="4868863"/>
            <a:ext cx="31686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4" action="ppaction://hlinksldjump"/>
              </a:rPr>
              <a:t>Click here to return slide 10  (suspected structural heart disease cause and suspected cardiac arrhythmic cause)</a:t>
            </a:r>
            <a:endParaRPr lang="en-GB" altLang="en-US" sz="1200">
              <a:cs typeface="Arial" panose="020B0604020202020204" pitchFamily="34" charset="0"/>
            </a:endParaRPr>
          </a:p>
        </p:txBody>
      </p:sp>
      <p:sp>
        <p:nvSpPr>
          <p:cNvPr id="27653" name="TextBox 5">
            <a:extLst>
              <a:ext uri="{FF2B5EF4-FFF2-40B4-BE49-F238E27FC236}">
                <a16:creationId xmlns:a16="http://schemas.microsoft.com/office/drawing/2014/main" id="{001E660B-0B07-465E-AE57-37400ED7B622}"/>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23</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3D93DB-5CB2-455E-970F-86575CF26CFF}"/>
              </a:ext>
            </a:extLst>
          </p:cNvPr>
          <p:cNvSpPr txBox="1"/>
          <p:nvPr/>
        </p:nvSpPr>
        <p:spPr bwMode="auto">
          <a:xfrm>
            <a:off x="144463" y="1268413"/>
            <a:ext cx="8891587" cy="1422400"/>
          </a:xfrm>
          <a:prstGeom prst="rect">
            <a:avLst/>
          </a:prstGeom>
          <a:ln>
            <a:solidFill>
              <a:schemeClr val="accent1">
                <a:lumMod val="75000"/>
              </a:schemeClr>
            </a:solidFill>
          </a:ln>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cs typeface="Arial" pitchFamily="34" charset="0"/>
              </a:rPr>
              <a:t>Reassess the person’s:</a:t>
            </a:r>
          </a:p>
          <a:p>
            <a:pPr marL="252000" indent="-108000" fontAlgn="auto">
              <a:spcBef>
                <a:spcPts val="0"/>
              </a:spcBef>
              <a:spcAft>
                <a:spcPts val="0"/>
              </a:spcAft>
              <a:buFont typeface="Courier New" pitchFamily="49" charset="0"/>
              <a:buChar char="–"/>
              <a:tabLst>
                <a:tab pos="108000" algn="l"/>
              </a:tabLst>
              <a:defRPr/>
            </a:pPr>
            <a:r>
              <a:rPr lang="en-GB" sz="1200" dirty="0">
                <a:cs typeface="Arial" pitchFamily="34" charset="0"/>
              </a:rPr>
              <a:t>history of TLoC, including any previous events</a:t>
            </a:r>
          </a:p>
          <a:p>
            <a:pPr marL="252000" indent="-108000" fontAlgn="auto">
              <a:spcBef>
                <a:spcPts val="0"/>
              </a:spcBef>
              <a:spcAft>
                <a:spcPts val="0"/>
              </a:spcAft>
              <a:buFont typeface="Courier New" pitchFamily="49" charset="0"/>
              <a:buChar char="–"/>
              <a:tabLst>
                <a:tab pos="108000" algn="l"/>
              </a:tabLst>
              <a:defRPr/>
            </a:pPr>
            <a:r>
              <a:rPr lang="en-GB" sz="1200" dirty="0">
                <a:cs typeface="Arial" pitchFamily="34" charset="0"/>
              </a:rPr>
              <a:t>medical history, and any family history of cardiac disease or an inherited cardiac condition</a:t>
            </a:r>
          </a:p>
          <a:p>
            <a:pPr marL="252000" indent="-108000" fontAlgn="auto">
              <a:spcBef>
                <a:spcPts val="0"/>
              </a:spcBef>
              <a:spcAft>
                <a:spcPts val="0"/>
              </a:spcAft>
              <a:buFont typeface="Courier New" pitchFamily="49" charset="0"/>
              <a:buChar char="–"/>
              <a:tabLst>
                <a:tab pos="108000" algn="l"/>
              </a:tabLst>
              <a:defRPr/>
            </a:pPr>
            <a:r>
              <a:rPr lang="en-GB" sz="1200" dirty="0">
                <a:cs typeface="Arial" pitchFamily="34" charset="0"/>
              </a:rPr>
              <a:t>drug therapy at the time of TLoC and any subsequent changes</a:t>
            </a:r>
          </a:p>
          <a:p>
            <a:pPr indent="-108000" fontAlgn="auto">
              <a:spcBef>
                <a:spcPts val="0"/>
              </a:spcBef>
              <a:spcAft>
                <a:spcPts val="0"/>
              </a:spcAft>
              <a:buFont typeface="Arial" pitchFamily="34" charset="0"/>
              <a:buChar char="•"/>
              <a:tabLst>
                <a:tab pos="108000" algn="l"/>
              </a:tabLst>
              <a:defRPr/>
            </a:pPr>
            <a:r>
              <a:rPr lang="en-GB" sz="1200" dirty="0">
                <a:cs typeface="Arial" pitchFamily="34" charset="0"/>
              </a:rPr>
              <a:t>Conduct a clinical examination, including full cardiovascular examination and, if clinically appropriate, measurement of lying and standing blood pressure</a:t>
            </a:r>
          </a:p>
          <a:p>
            <a:pPr indent="-108000" fontAlgn="auto">
              <a:spcBef>
                <a:spcPts val="0"/>
              </a:spcBef>
              <a:spcAft>
                <a:spcPts val="0"/>
              </a:spcAft>
              <a:buFont typeface="Arial" pitchFamily="34" charset="0"/>
              <a:buChar char="•"/>
              <a:tabLst>
                <a:tab pos="108000" algn="l"/>
              </a:tabLst>
              <a:defRPr/>
            </a:pPr>
            <a:r>
              <a:rPr lang="en-GB" sz="1200" dirty="0">
                <a:cs typeface="Arial" pitchFamily="34" charset="0"/>
              </a:rPr>
              <a:t>Repeat 12-lead ECG and examine previous ECG recordings</a:t>
            </a:r>
          </a:p>
        </p:txBody>
      </p:sp>
      <p:sp>
        <p:nvSpPr>
          <p:cNvPr id="5" name="TextBox 4">
            <a:extLst>
              <a:ext uri="{FF2B5EF4-FFF2-40B4-BE49-F238E27FC236}">
                <a16:creationId xmlns:a16="http://schemas.microsoft.com/office/drawing/2014/main" id="{6F766FFB-4A97-4868-9D6F-A8A87DE2BC14}"/>
              </a:ext>
            </a:extLst>
          </p:cNvPr>
          <p:cNvSpPr txBox="1"/>
          <p:nvPr/>
        </p:nvSpPr>
        <p:spPr bwMode="auto">
          <a:xfrm>
            <a:off x="323850" y="4795838"/>
            <a:ext cx="1871663" cy="500062"/>
          </a:xfrm>
          <a:prstGeom prst="rect">
            <a:avLst/>
          </a:prstGeom>
          <a:ln>
            <a:solidFill>
              <a:schemeClr val="accent1">
                <a:lumMod val="75000"/>
              </a:schemeClr>
            </a:solidFill>
          </a:ln>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cs typeface="Arial" pitchFamily="34" charset="0"/>
              </a:rPr>
              <a:t>Suspected structural heart disease cause</a:t>
            </a:r>
          </a:p>
        </p:txBody>
      </p:sp>
      <p:sp>
        <p:nvSpPr>
          <p:cNvPr id="6" name="TextBox 5">
            <a:extLst>
              <a:ext uri="{FF2B5EF4-FFF2-40B4-BE49-F238E27FC236}">
                <a16:creationId xmlns:a16="http://schemas.microsoft.com/office/drawing/2014/main" id="{9BBB43C8-37BE-4EFA-8F24-01C872F24735}"/>
              </a:ext>
            </a:extLst>
          </p:cNvPr>
          <p:cNvSpPr txBox="1"/>
          <p:nvPr/>
        </p:nvSpPr>
        <p:spPr bwMode="auto">
          <a:xfrm>
            <a:off x="2700338" y="4795838"/>
            <a:ext cx="1727200" cy="500062"/>
          </a:xfrm>
          <a:prstGeom prst="rect">
            <a:avLst/>
          </a:prstGeom>
          <a:ln>
            <a:solidFill>
              <a:schemeClr val="accent1">
                <a:lumMod val="75000"/>
              </a:schemeClr>
            </a:solidFill>
          </a:ln>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cs typeface="Arial" pitchFamily="34" charset="0"/>
              </a:rPr>
              <a:t>Suspected cardiac arrhythmic cause</a:t>
            </a:r>
          </a:p>
        </p:txBody>
      </p:sp>
      <p:sp>
        <p:nvSpPr>
          <p:cNvPr id="7" name="TextBox 6">
            <a:extLst>
              <a:ext uri="{FF2B5EF4-FFF2-40B4-BE49-F238E27FC236}">
                <a16:creationId xmlns:a16="http://schemas.microsoft.com/office/drawing/2014/main" id="{8C5435A9-8FB6-42F5-8961-041A52FDED42}"/>
              </a:ext>
            </a:extLst>
          </p:cNvPr>
          <p:cNvSpPr txBox="1"/>
          <p:nvPr/>
        </p:nvSpPr>
        <p:spPr bwMode="auto">
          <a:xfrm>
            <a:off x="5259388" y="4795838"/>
            <a:ext cx="1473200" cy="684212"/>
          </a:xfrm>
          <a:prstGeom prst="rect">
            <a:avLst/>
          </a:prstGeom>
          <a:ln>
            <a:solidFill>
              <a:schemeClr val="accent1">
                <a:lumMod val="75000"/>
              </a:schemeClr>
            </a:solidFill>
          </a:ln>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cs typeface="Arial" pitchFamily="34" charset="0"/>
              </a:rPr>
              <a:t>Suspected neurally mediated cause</a:t>
            </a:r>
          </a:p>
        </p:txBody>
      </p:sp>
      <p:sp>
        <p:nvSpPr>
          <p:cNvPr id="8" name="TextBox 7">
            <a:extLst>
              <a:ext uri="{FF2B5EF4-FFF2-40B4-BE49-F238E27FC236}">
                <a16:creationId xmlns:a16="http://schemas.microsoft.com/office/drawing/2014/main" id="{718DA45A-CCE4-4727-8CAE-19721D68201F}"/>
              </a:ext>
            </a:extLst>
          </p:cNvPr>
          <p:cNvSpPr txBox="1"/>
          <p:nvPr/>
        </p:nvSpPr>
        <p:spPr bwMode="auto">
          <a:xfrm>
            <a:off x="7583488" y="4795838"/>
            <a:ext cx="1236662" cy="500062"/>
          </a:xfrm>
          <a:prstGeom prst="rect">
            <a:avLst/>
          </a:prstGeom>
          <a:ln>
            <a:solidFill>
              <a:schemeClr val="accent1">
                <a:lumMod val="75000"/>
              </a:schemeClr>
            </a:solidFill>
          </a:ln>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cs typeface="Arial" pitchFamily="34" charset="0"/>
              </a:rPr>
              <a:t>Unexplained cause</a:t>
            </a:r>
          </a:p>
        </p:txBody>
      </p:sp>
      <p:sp>
        <p:nvSpPr>
          <p:cNvPr id="9" name="TextBox 8">
            <a:extLst>
              <a:ext uri="{FF2B5EF4-FFF2-40B4-BE49-F238E27FC236}">
                <a16:creationId xmlns:a16="http://schemas.microsoft.com/office/drawing/2014/main" id="{6E913DEC-4375-4BC7-BD77-4A22BECCAEF2}"/>
              </a:ext>
            </a:extLst>
          </p:cNvPr>
          <p:cNvSpPr txBox="1"/>
          <p:nvPr/>
        </p:nvSpPr>
        <p:spPr bwMode="auto">
          <a:xfrm>
            <a:off x="1243013" y="3311525"/>
            <a:ext cx="6696075" cy="498475"/>
          </a:xfrm>
          <a:prstGeom prst="rect">
            <a:avLst/>
          </a:prstGeom>
          <a:ln>
            <a:solidFill>
              <a:schemeClr val="accent1">
                <a:lumMod val="75000"/>
              </a:schemeClr>
            </a:solidFill>
          </a:ln>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cs typeface="Arial" pitchFamily="34" charset="0"/>
              </a:rPr>
              <a:t>Assign to suspected cause of syncope and offer further testing as directed below, or other tests as clinically appropriate</a:t>
            </a:r>
            <a:endParaRPr lang="en-GB" sz="1200" b="1" dirty="0">
              <a:cs typeface="Arial" pitchFamily="34" charset="0"/>
            </a:endParaRPr>
          </a:p>
        </p:txBody>
      </p:sp>
      <p:cxnSp>
        <p:nvCxnSpPr>
          <p:cNvPr id="40" name="Straight Arrow Connector 39">
            <a:extLst>
              <a:ext uri="{FF2B5EF4-FFF2-40B4-BE49-F238E27FC236}">
                <a16:creationId xmlns:a16="http://schemas.microsoft.com/office/drawing/2014/main" id="{70E700A5-2F4F-4158-A76A-C72FC75A4D92}"/>
              </a:ext>
            </a:extLst>
          </p:cNvPr>
          <p:cNvCxnSpPr>
            <a:stCxn id="4" idx="2"/>
            <a:endCxn id="9" idx="0"/>
          </p:cNvCxnSpPr>
          <p:nvPr/>
        </p:nvCxnSpPr>
        <p:spPr bwMode="auto">
          <a:xfrm rot="16200000" flipH="1">
            <a:off x="4279901" y="3000375"/>
            <a:ext cx="620712" cy="1587"/>
          </a:xfrm>
          <a:prstGeom prst="straightConnector1">
            <a:avLst/>
          </a:prstGeom>
          <a:ln>
            <a:solidFill>
              <a:schemeClr val="accent1">
                <a:lumMod val="75000"/>
              </a:schemeClr>
            </a:solidFill>
            <a:tailEnd type="arrow"/>
          </a:ln>
        </p:spPr>
        <p:style>
          <a:lnRef idx="2">
            <a:schemeClr val="accent3"/>
          </a:lnRef>
          <a:fillRef idx="1">
            <a:schemeClr val="lt1"/>
          </a:fillRef>
          <a:effectRef idx="0">
            <a:schemeClr val="accent3"/>
          </a:effectRef>
          <a:fontRef idx="minor">
            <a:schemeClr val="dk1"/>
          </a:fontRef>
        </p:style>
      </p:cxnSp>
      <p:cxnSp>
        <p:nvCxnSpPr>
          <p:cNvPr id="42" name="Elbow Connector 41">
            <a:extLst>
              <a:ext uri="{FF2B5EF4-FFF2-40B4-BE49-F238E27FC236}">
                <a16:creationId xmlns:a16="http://schemas.microsoft.com/office/drawing/2014/main" id="{D326A82C-6E71-46C6-A6EC-C5AFC7FAD3C1}"/>
              </a:ext>
            </a:extLst>
          </p:cNvPr>
          <p:cNvCxnSpPr>
            <a:stCxn id="9" idx="2"/>
            <a:endCxn id="5" idx="0"/>
          </p:cNvCxnSpPr>
          <p:nvPr/>
        </p:nvCxnSpPr>
        <p:spPr bwMode="auto">
          <a:xfrm rot="5400000">
            <a:off x="2432844" y="2637631"/>
            <a:ext cx="985838" cy="3330575"/>
          </a:xfrm>
          <a:prstGeom prst="bentConnector3">
            <a:avLst>
              <a:gd name="adj1" fmla="val 50000"/>
            </a:avLst>
          </a:prstGeom>
          <a:ln>
            <a:solidFill>
              <a:schemeClr val="accent1">
                <a:lumMod val="75000"/>
              </a:schemeClr>
            </a:solidFill>
            <a:tailEnd type="arrow"/>
          </a:ln>
        </p:spPr>
        <p:style>
          <a:lnRef idx="2">
            <a:schemeClr val="accent3"/>
          </a:lnRef>
          <a:fillRef idx="1">
            <a:schemeClr val="lt1"/>
          </a:fillRef>
          <a:effectRef idx="0">
            <a:schemeClr val="accent3"/>
          </a:effectRef>
          <a:fontRef idx="minor">
            <a:schemeClr val="dk1"/>
          </a:fontRef>
        </p:style>
      </p:cxnSp>
      <p:cxnSp>
        <p:nvCxnSpPr>
          <p:cNvPr id="44" name="Elbow Connector 43">
            <a:extLst>
              <a:ext uri="{FF2B5EF4-FFF2-40B4-BE49-F238E27FC236}">
                <a16:creationId xmlns:a16="http://schemas.microsoft.com/office/drawing/2014/main" id="{FF647E43-F193-40DA-8949-92EE88FE19BE}"/>
              </a:ext>
            </a:extLst>
          </p:cNvPr>
          <p:cNvCxnSpPr>
            <a:stCxn id="9" idx="2"/>
            <a:endCxn id="6" idx="0"/>
          </p:cNvCxnSpPr>
          <p:nvPr/>
        </p:nvCxnSpPr>
        <p:spPr bwMode="auto">
          <a:xfrm rot="5400000">
            <a:off x="3584575" y="3789363"/>
            <a:ext cx="985838" cy="1027112"/>
          </a:xfrm>
          <a:prstGeom prst="bentConnector3">
            <a:avLst>
              <a:gd name="adj1" fmla="val 50000"/>
            </a:avLst>
          </a:prstGeom>
          <a:ln>
            <a:solidFill>
              <a:schemeClr val="accent1">
                <a:lumMod val="75000"/>
              </a:schemeClr>
            </a:solidFill>
            <a:tailEnd type="arrow"/>
          </a:ln>
        </p:spPr>
        <p:style>
          <a:lnRef idx="2">
            <a:schemeClr val="accent3"/>
          </a:lnRef>
          <a:fillRef idx="1">
            <a:schemeClr val="lt1"/>
          </a:fillRef>
          <a:effectRef idx="0">
            <a:schemeClr val="accent3"/>
          </a:effectRef>
          <a:fontRef idx="minor">
            <a:schemeClr val="dk1"/>
          </a:fontRef>
        </p:style>
      </p:cxnSp>
      <p:cxnSp>
        <p:nvCxnSpPr>
          <p:cNvPr id="46" name="Elbow Connector 45">
            <a:extLst>
              <a:ext uri="{FF2B5EF4-FFF2-40B4-BE49-F238E27FC236}">
                <a16:creationId xmlns:a16="http://schemas.microsoft.com/office/drawing/2014/main" id="{395455AA-8D79-4A34-A4F6-FCCBFDF1F015}"/>
              </a:ext>
            </a:extLst>
          </p:cNvPr>
          <p:cNvCxnSpPr>
            <a:stCxn id="9" idx="2"/>
            <a:endCxn id="8" idx="0"/>
          </p:cNvCxnSpPr>
          <p:nvPr/>
        </p:nvCxnSpPr>
        <p:spPr bwMode="auto">
          <a:xfrm rot="16200000" flipH="1">
            <a:off x="5903119" y="2497931"/>
            <a:ext cx="985838" cy="3609975"/>
          </a:xfrm>
          <a:prstGeom prst="bentConnector3">
            <a:avLst>
              <a:gd name="adj1" fmla="val 50000"/>
            </a:avLst>
          </a:prstGeom>
          <a:ln>
            <a:solidFill>
              <a:schemeClr val="accent1">
                <a:lumMod val="75000"/>
              </a:schemeClr>
            </a:solidFill>
            <a:tailEnd type="arrow"/>
          </a:ln>
        </p:spPr>
        <p:style>
          <a:lnRef idx="2">
            <a:schemeClr val="accent3"/>
          </a:lnRef>
          <a:fillRef idx="1">
            <a:schemeClr val="lt1"/>
          </a:fillRef>
          <a:effectRef idx="0">
            <a:schemeClr val="accent3"/>
          </a:effectRef>
          <a:fontRef idx="minor">
            <a:schemeClr val="dk1"/>
          </a:fontRef>
        </p:style>
      </p:cxnSp>
      <p:cxnSp>
        <p:nvCxnSpPr>
          <p:cNvPr id="48" name="Elbow Connector 47">
            <a:extLst>
              <a:ext uri="{FF2B5EF4-FFF2-40B4-BE49-F238E27FC236}">
                <a16:creationId xmlns:a16="http://schemas.microsoft.com/office/drawing/2014/main" id="{5425FC67-E2C4-486B-A3CE-CF4EB47909A3}"/>
              </a:ext>
            </a:extLst>
          </p:cNvPr>
          <p:cNvCxnSpPr>
            <a:stCxn id="9" idx="2"/>
            <a:endCxn id="7" idx="0"/>
          </p:cNvCxnSpPr>
          <p:nvPr/>
        </p:nvCxnSpPr>
        <p:spPr bwMode="auto">
          <a:xfrm rot="16200000" flipH="1">
            <a:off x="4800600" y="3600450"/>
            <a:ext cx="985838" cy="1404938"/>
          </a:xfrm>
          <a:prstGeom prst="bentConnector3">
            <a:avLst>
              <a:gd name="adj1" fmla="val 50000"/>
            </a:avLst>
          </a:prstGeom>
          <a:ln>
            <a:solidFill>
              <a:schemeClr val="accent1">
                <a:lumMod val="75000"/>
              </a:schemeClr>
            </a:solidFill>
            <a:tailEnd type="arrow"/>
          </a:ln>
        </p:spPr>
        <p:style>
          <a:lnRef idx="2">
            <a:schemeClr val="accent3"/>
          </a:lnRef>
          <a:fillRef idx="1">
            <a:schemeClr val="lt1"/>
          </a:fillRef>
          <a:effectRef idx="0">
            <a:schemeClr val="accent3"/>
          </a:effectRef>
          <a:fontRef idx="minor">
            <a:schemeClr val="dk1"/>
          </a:fontRef>
        </p:style>
      </p:cxnSp>
      <p:sp>
        <p:nvSpPr>
          <p:cNvPr id="12305" name="TextBox 16">
            <a:extLst>
              <a:ext uri="{FF2B5EF4-FFF2-40B4-BE49-F238E27FC236}">
                <a16:creationId xmlns:a16="http://schemas.microsoft.com/office/drawing/2014/main" id="{32635289-E7A6-401F-9EB1-F398D4611D8A}"/>
              </a:ext>
            </a:extLst>
          </p:cNvPr>
          <p:cNvSpPr txBox="1">
            <a:spLocks noChangeArrowheads="1"/>
          </p:cNvSpPr>
          <p:nvPr/>
        </p:nvSpPr>
        <p:spPr bwMode="auto">
          <a:xfrm>
            <a:off x="611188" y="5635625"/>
            <a:ext cx="8137525" cy="276225"/>
          </a:xfrm>
          <a:prstGeom prst="rect">
            <a:avLst/>
          </a:prstGeom>
          <a:ln>
            <a:solidFill>
              <a:schemeClr val="accent1">
                <a:lumMod val="75000"/>
              </a:schemeClr>
            </a:solidFill>
            <a:headEnd/>
            <a:tailEnd/>
          </a:ln>
        </p:spPr>
        <p:style>
          <a:lnRef idx="2">
            <a:schemeClr val="accent3"/>
          </a:lnRef>
          <a:fillRef idx="1">
            <a:schemeClr val="lt1"/>
          </a:fillRef>
          <a:effectRef idx="0">
            <a:schemeClr val="accent3"/>
          </a:effectRef>
          <a:fontRef idx="minor">
            <a:schemeClr val="dk1"/>
          </a:fontRef>
        </p:style>
        <p:txBody>
          <a:bodyPr>
            <a:spAutoFit/>
          </a:bodyPr>
          <a:lstStyle/>
          <a:p>
            <a:pPr algn="ctr">
              <a:defRPr/>
            </a:pPr>
            <a:r>
              <a:rPr lang="en-GB" sz="1200" dirty="0">
                <a:cs typeface="Arial" charset="0"/>
              </a:rPr>
              <a:t>Management of syncope during exercise</a:t>
            </a:r>
          </a:p>
        </p:txBody>
      </p:sp>
      <p:sp>
        <p:nvSpPr>
          <p:cNvPr id="28686" name="TextBox 1">
            <a:extLst>
              <a:ext uri="{FF2B5EF4-FFF2-40B4-BE49-F238E27FC236}">
                <a16:creationId xmlns:a16="http://schemas.microsoft.com/office/drawing/2014/main" id="{00BD042E-26D0-4751-9600-210338DE08FF}"/>
              </a:ext>
            </a:extLst>
          </p:cNvPr>
          <p:cNvSpPr txBox="1">
            <a:spLocks noChangeArrowheads="1"/>
          </p:cNvSpPr>
          <p:nvPr/>
        </p:nvSpPr>
        <p:spPr bwMode="auto">
          <a:xfrm>
            <a:off x="755650" y="188913"/>
            <a:ext cx="77771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algn="ctr" eaLnBrk="1" hangingPunct="1">
              <a:spcBef>
                <a:spcPct val="0"/>
              </a:spcBef>
              <a:spcAft>
                <a:spcPct val="0"/>
              </a:spcAft>
            </a:pPr>
            <a:r>
              <a:rPr lang="en-GB" altLang="en-US" sz="1800">
                <a:cs typeface="Arial" panose="020B0604020202020204" pitchFamily="34" charset="0"/>
              </a:rPr>
              <a:t>Specialist cardiovascular assessment and diagnosis</a:t>
            </a:r>
          </a:p>
        </p:txBody>
      </p:sp>
      <p:sp>
        <p:nvSpPr>
          <p:cNvPr id="28687" name="TextBox 49">
            <a:extLst>
              <a:ext uri="{FF2B5EF4-FFF2-40B4-BE49-F238E27FC236}">
                <a16:creationId xmlns:a16="http://schemas.microsoft.com/office/drawing/2014/main" id="{86F3DA8E-0E21-49FC-A12F-FAF0CDC604B6}"/>
              </a:ext>
            </a:extLst>
          </p:cNvPr>
          <p:cNvSpPr txBox="1">
            <a:spLocks noChangeArrowheads="1"/>
          </p:cNvSpPr>
          <p:nvPr/>
        </p:nvSpPr>
        <p:spPr bwMode="auto">
          <a:xfrm>
            <a:off x="179388" y="836613"/>
            <a:ext cx="424815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b="1">
                <a:cs typeface="Arial" panose="020B0604020202020204" pitchFamily="34" charset="0"/>
              </a:rPr>
              <a:t>Assigning suspected cause of syncope</a:t>
            </a:r>
          </a:p>
        </p:txBody>
      </p:sp>
      <p:sp>
        <p:nvSpPr>
          <p:cNvPr id="28688" name="TextBox 18">
            <a:extLst>
              <a:ext uri="{FF2B5EF4-FFF2-40B4-BE49-F238E27FC236}">
                <a16:creationId xmlns:a16="http://schemas.microsoft.com/office/drawing/2014/main" id="{6A0A4056-B904-4B5A-AD32-A8566F8279F2}"/>
              </a:ext>
            </a:extLst>
          </p:cNvPr>
          <p:cNvSpPr txBox="1">
            <a:spLocks noChangeArrowheads="1"/>
          </p:cNvSpPr>
          <p:nvPr/>
        </p:nvSpPr>
        <p:spPr bwMode="auto">
          <a:xfrm>
            <a:off x="179388" y="6237288"/>
            <a:ext cx="19446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hlinkClick r:id="rId3" action="ppaction://hlinksldjump"/>
              </a:rPr>
              <a:t>Return to slide 6 (red flags and initial diagnosis)</a:t>
            </a:r>
            <a:endParaRPr lang="en-GB" altLang="en-US" sz="1200"/>
          </a:p>
        </p:txBody>
      </p:sp>
      <p:sp>
        <p:nvSpPr>
          <p:cNvPr id="28689" name="TextBox 5">
            <a:extLst>
              <a:ext uri="{FF2B5EF4-FFF2-40B4-BE49-F238E27FC236}">
                <a16:creationId xmlns:a16="http://schemas.microsoft.com/office/drawing/2014/main" id="{F3B56AC7-7F5A-4183-BDCE-97602F429F15}"/>
              </a:ext>
            </a:extLst>
          </p:cNvPr>
          <p:cNvSpPr txBox="1">
            <a:spLocks noChangeArrowheads="1"/>
          </p:cNvSpPr>
          <p:nvPr/>
        </p:nvSpPr>
        <p:spPr bwMode="auto">
          <a:xfrm>
            <a:off x="2484438" y="6208713"/>
            <a:ext cx="51831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200">
                <a:cs typeface="Arial" panose="020B0604020202020204" pitchFamily="34" charset="0"/>
                <a:hlinkClick r:id="rId4" action="ppaction://hlinksldjump"/>
              </a:rPr>
              <a:t>Return to slide 8 (person has </a:t>
            </a:r>
            <a:r>
              <a:rPr lang="en-GB" altLang="en-US" sz="1200" b="1">
                <a:cs typeface="Arial" panose="020B0604020202020204" pitchFamily="34" charset="0"/>
                <a:hlinkClick r:id="rId4" action="ppaction://hlinksldjump"/>
              </a:rPr>
              <a:t>not</a:t>
            </a:r>
            <a:r>
              <a:rPr lang="en-GB" altLang="en-US" sz="1200">
                <a:cs typeface="Arial" panose="020B0604020202020204" pitchFamily="34" charset="0"/>
                <a:hlinkClick r:id="rId4" action="ppaction://hlinksldjump"/>
              </a:rPr>
              <a:t> been diagnosed with uncomplicated faint or situational syncope)</a:t>
            </a:r>
            <a:endParaRPr lang="en-GB" altLang="en-US" sz="1200">
              <a:cs typeface="Arial" panose="020B0604020202020204" pitchFamily="34" charset="0"/>
            </a:endParaRPr>
          </a:p>
        </p:txBody>
      </p:sp>
      <p:sp>
        <p:nvSpPr>
          <p:cNvPr id="28690" name="TextBox 20">
            <a:extLst>
              <a:ext uri="{FF2B5EF4-FFF2-40B4-BE49-F238E27FC236}">
                <a16:creationId xmlns:a16="http://schemas.microsoft.com/office/drawing/2014/main" id="{F71B3F64-F0DA-43C1-81DA-19CADDC46F31}"/>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a:extLst>
              <a:ext uri="{FF2B5EF4-FFF2-40B4-BE49-F238E27FC236}">
                <a16:creationId xmlns:a16="http://schemas.microsoft.com/office/drawing/2014/main" id="{0B240906-9B9E-49FB-B07F-75F5B8D59621}"/>
              </a:ext>
            </a:extLst>
          </p:cNvPr>
          <p:cNvSpPr>
            <a:spLocks noGrp="1" noChangeArrowheads="1"/>
          </p:cNvSpPr>
          <p:nvPr>
            <p:ph type="title"/>
          </p:nvPr>
        </p:nvSpPr>
        <p:spPr/>
        <p:txBody>
          <a:bodyPr/>
          <a:lstStyle/>
          <a:p>
            <a:pPr eaLnBrk="1" hangingPunct="1"/>
            <a:r>
              <a:rPr lang="en-GB" altLang="en-US"/>
              <a:t>Background</a:t>
            </a:r>
          </a:p>
        </p:txBody>
      </p:sp>
      <p:sp>
        <p:nvSpPr>
          <p:cNvPr id="4099" name="Rectangle 8">
            <a:extLst>
              <a:ext uri="{FF2B5EF4-FFF2-40B4-BE49-F238E27FC236}">
                <a16:creationId xmlns:a16="http://schemas.microsoft.com/office/drawing/2014/main" id="{50A9E198-19C3-4E66-A701-9A7B8A55591D}"/>
              </a:ext>
            </a:extLst>
          </p:cNvPr>
          <p:cNvSpPr>
            <a:spLocks noGrp="1" noChangeArrowheads="1"/>
          </p:cNvSpPr>
          <p:nvPr>
            <p:ph type="body" idx="1"/>
          </p:nvPr>
        </p:nvSpPr>
        <p:spPr>
          <a:xfrm>
            <a:off x="395288" y="2349500"/>
            <a:ext cx="8208962" cy="3240088"/>
          </a:xfrm>
        </p:spPr>
        <p:txBody>
          <a:bodyPr/>
          <a:lstStyle/>
          <a:p>
            <a:pPr marL="539750" indent="-277813" eaLnBrk="1" hangingPunct="1">
              <a:spcBef>
                <a:spcPct val="0"/>
              </a:spcBef>
              <a:spcAft>
                <a:spcPts val="1200"/>
              </a:spcAft>
              <a:buFontTx/>
              <a:buChar char="•"/>
              <a:tabLst>
                <a:tab pos="261938" algn="l"/>
              </a:tabLst>
              <a:defRPr/>
            </a:pPr>
            <a:r>
              <a:rPr lang="en-GB" dirty="0"/>
              <a:t>TLoC affects up to half the population in their lives</a:t>
            </a:r>
          </a:p>
          <a:p>
            <a:pPr marL="539750" indent="-277813" eaLnBrk="1" hangingPunct="1">
              <a:spcBef>
                <a:spcPct val="0"/>
              </a:spcBef>
              <a:spcAft>
                <a:spcPts val="1200"/>
              </a:spcAft>
              <a:buFontTx/>
              <a:buChar char="•"/>
              <a:tabLst>
                <a:tab pos="261938" algn="l"/>
              </a:tabLst>
              <a:defRPr/>
            </a:pPr>
            <a:r>
              <a:rPr lang="en-GB" dirty="0"/>
              <a:t>Defined as spontaneous loss of consciousness with complete recovery</a:t>
            </a:r>
          </a:p>
          <a:p>
            <a:pPr marL="539750" indent="-277813" eaLnBrk="1" hangingPunct="1">
              <a:spcBef>
                <a:spcPct val="0"/>
              </a:spcBef>
              <a:spcAft>
                <a:spcPts val="1200"/>
              </a:spcAft>
              <a:buFontTx/>
              <a:buChar char="•"/>
              <a:tabLst>
                <a:tab pos="261938" algn="l"/>
              </a:tabLst>
              <a:defRPr/>
            </a:pPr>
            <a:r>
              <a:rPr lang="en-GB" dirty="0"/>
              <a:t>There are various causes of TLoC, cardiovascular disorders are the most common </a:t>
            </a:r>
          </a:p>
          <a:p>
            <a:pPr marL="539750" indent="-277813" eaLnBrk="1" hangingPunct="1">
              <a:spcBef>
                <a:spcPct val="0"/>
              </a:spcBef>
              <a:spcAft>
                <a:spcPts val="1200"/>
              </a:spcAft>
              <a:buFontTx/>
              <a:buChar char="•"/>
              <a:tabLst>
                <a:tab pos="261938" algn="l"/>
              </a:tabLst>
              <a:defRPr/>
            </a:pPr>
            <a:r>
              <a:rPr lang="en-GB" dirty="0"/>
              <a:t>Currently diagnosis of the cause of TLoC is often inaccurate, inefficient and delayed</a:t>
            </a:r>
          </a:p>
          <a:p>
            <a:pPr marL="539750" indent="-277813" eaLnBrk="1" hangingPunct="1">
              <a:spcBef>
                <a:spcPct val="0"/>
              </a:spcBef>
              <a:spcAft>
                <a:spcPts val="1200"/>
              </a:spcAft>
              <a:buFontTx/>
              <a:buChar char="•"/>
              <a:tabLst>
                <a:tab pos="261938" algn="l"/>
              </a:tabLst>
              <a:defRPr/>
            </a:pPr>
            <a:r>
              <a:rPr lang="en-GB" kern="1200" dirty="0">
                <a:cs typeface="Arial" pitchFamily="34" charset="0"/>
              </a:rPr>
              <a:t>The guideline is in the form of an algorithm</a:t>
            </a:r>
          </a:p>
          <a:p>
            <a:pPr marL="539750" indent="-277813" eaLnBrk="1" hangingPunct="1">
              <a:spcBef>
                <a:spcPct val="0"/>
              </a:spcBef>
              <a:spcAft>
                <a:spcPts val="1200"/>
              </a:spcAft>
              <a:tabLst>
                <a:tab pos="261938" algn="l"/>
              </a:tabLst>
              <a:defRPr/>
            </a:pPr>
            <a:endParaRPr lang="en-GB" dirty="0"/>
          </a:p>
        </p:txBody>
      </p:sp>
      <p:sp>
        <p:nvSpPr>
          <p:cNvPr id="7172" name="TextBox 4">
            <a:extLst>
              <a:ext uri="{FF2B5EF4-FFF2-40B4-BE49-F238E27FC236}">
                <a16:creationId xmlns:a16="http://schemas.microsoft.com/office/drawing/2014/main" id="{2241FABE-12DA-4568-98AF-E96697ED3C12}"/>
              </a:ext>
            </a:extLst>
          </p:cNvPr>
          <p:cNvSpPr txBox="1">
            <a:spLocks noChangeArrowheads="1"/>
          </p:cNvSpPr>
          <p:nvPr/>
        </p:nvSpPr>
        <p:spPr bwMode="auto">
          <a:xfrm>
            <a:off x="8675688" y="6361113"/>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0D2855D-EDF3-48AF-A9F1-BC8FE1AD7F88}"/>
              </a:ext>
            </a:extLst>
          </p:cNvPr>
          <p:cNvSpPr>
            <a:spLocks noGrp="1" noChangeArrowheads="1"/>
          </p:cNvSpPr>
          <p:nvPr>
            <p:ph type="title"/>
          </p:nvPr>
        </p:nvSpPr>
        <p:spPr/>
        <p:txBody>
          <a:bodyPr/>
          <a:lstStyle/>
          <a:p>
            <a:pPr eaLnBrk="1" hangingPunct="1"/>
            <a:r>
              <a:rPr lang="en-GB" altLang="en-US"/>
              <a:t>Scope</a:t>
            </a:r>
          </a:p>
        </p:txBody>
      </p:sp>
      <p:sp>
        <p:nvSpPr>
          <p:cNvPr id="7171" name="Rectangle 3">
            <a:extLst>
              <a:ext uri="{FF2B5EF4-FFF2-40B4-BE49-F238E27FC236}">
                <a16:creationId xmlns:a16="http://schemas.microsoft.com/office/drawing/2014/main" id="{0F41735B-F7BF-4107-A317-722A03738F95}"/>
              </a:ext>
            </a:extLst>
          </p:cNvPr>
          <p:cNvSpPr>
            <a:spLocks noGrp="1" noChangeArrowheads="1"/>
          </p:cNvSpPr>
          <p:nvPr>
            <p:ph type="body" idx="1"/>
          </p:nvPr>
        </p:nvSpPr>
        <p:spPr>
          <a:xfrm>
            <a:off x="684213" y="1668463"/>
            <a:ext cx="8208962" cy="4497387"/>
          </a:xfrm>
        </p:spPr>
        <p:txBody>
          <a:bodyPr/>
          <a:lstStyle/>
          <a:p>
            <a:pPr marL="144000" indent="0" eaLnBrk="1" hangingPunct="1">
              <a:spcBef>
                <a:spcPts val="0"/>
              </a:spcBef>
              <a:spcAft>
                <a:spcPts val="1200"/>
              </a:spcAft>
              <a:defRPr/>
            </a:pPr>
            <a:r>
              <a:rPr lang="en-GB" b="1" dirty="0">
                <a:cs typeface="Arial" pitchFamily="34" charset="0"/>
              </a:rPr>
              <a:t>Groups that are NOT covered in the guideline</a:t>
            </a:r>
          </a:p>
          <a:p>
            <a:pPr indent="-180000">
              <a:spcBef>
                <a:spcPts val="0"/>
              </a:spcBef>
              <a:spcAft>
                <a:spcPts val="1200"/>
              </a:spcAft>
              <a:buFont typeface="Arial" pitchFamily="34" charset="0"/>
              <a:buChar char="•"/>
              <a:tabLst>
                <a:tab pos="180000" algn="l"/>
              </a:tabLst>
              <a:defRPr/>
            </a:pPr>
            <a:r>
              <a:rPr lang="en-GB" dirty="0"/>
              <a:t>Children under 16</a:t>
            </a:r>
          </a:p>
          <a:p>
            <a:pPr indent="-180000">
              <a:spcBef>
                <a:spcPts val="0"/>
              </a:spcBef>
              <a:spcAft>
                <a:spcPts val="1200"/>
              </a:spcAft>
              <a:buFont typeface="Arial" pitchFamily="34" charset="0"/>
              <a:buChar char="•"/>
              <a:tabLst>
                <a:tab pos="180000" algn="l"/>
              </a:tabLst>
              <a:defRPr/>
            </a:pPr>
            <a:r>
              <a:rPr lang="en-GB" dirty="0"/>
              <a:t>People who have experienced TLoC after sustaining a physical injury: for example, following head injury or major trauma</a:t>
            </a:r>
          </a:p>
          <a:p>
            <a:pPr indent="-180000">
              <a:spcBef>
                <a:spcPts val="0"/>
              </a:spcBef>
              <a:spcAft>
                <a:spcPts val="1200"/>
              </a:spcAft>
              <a:buFont typeface="Arial" pitchFamily="34" charset="0"/>
              <a:buChar char="•"/>
              <a:tabLst>
                <a:tab pos="180000" algn="l"/>
              </a:tabLst>
              <a:defRPr/>
            </a:pPr>
            <a:r>
              <a:rPr lang="en-GB" dirty="0"/>
              <a:t>People who have experienced a collapse without loss of consciousness</a:t>
            </a:r>
          </a:p>
          <a:p>
            <a:pPr indent="-180000">
              <a:spcBef>
                <a:spcPts val="0"/>
              </a:spcBef>
              <a:spcAft>
                <a:spcPts val="1200"/>
              </a:spcAft>
              <a:buFont typeface="Arial" pitchFamily="34" charset="0"/>
              <a:buChar char="•"/>
              <a:tabLst>
                <a:tab pos="180000" algn="l"/>
              </a:tabLst>
              <a:defRPr/>
            </a:pPr>
            <a:r>
              <a:rPr lang="en-GB" dirty="0"/>
              <a:t>People who have experienced a prolonged loss of consciousness without spontaneous recovery, which may be described as a coma</a:t>
            </a:r>
          </a:p>
          <a:p>
            <a:pPr eaLnBrk="1" hangingPunct="1">
              <a:spcBef>
                <a:spcPts val="0"/>
              </a:spcBef>
              <a:spcAft>
                <a:spcPts val="1200"/>
              </a:spcAft>
              <a:buFont typeface="Arial" pitchFamily="34" charset="0"/>
              <a:buChar char="•"/>
              <a:defRPr/>
            </a:pPr>
            <a:endParaRPr lang="en-GB" dirty="0">
              <a:cs typeface="Arial" pitchFamily="34" charset="0"/>
            </a:endParaRPr>
          </a:p>
          <a:p>
            <a:pPr eaLnBrk="1" hangingPunct="1">
              <a:spcBef>
                <a:spcPts val="0"/>
              </a:spcBef>
              <a:spcAft>
                <a:spcPts val="0"/>
              </a:spcAft>
              <a:defRPr/>
            </a:pPr>
            <a:endParaRPr lang="en-GB" kern="1200" dirty="0"/>
          </a:p>
          <a:p>
            <a:pPr eaLnBrk="1" hangingPunct="1">
              <a:spcBef>
                <a:spcPts val="0"/>
              </a:spcBef>
              <a:spcAft>
                <a:spcPts val="0"/>
              </a:spcAft>
              <a:defRPr/>
            </a:pPr>
            <a:endParaRPr lang="en-GB" dirty="0"/>
          </a:p>
        </p:txBody>
      </p:sp>
      <p:sp>
        <p:nvSpPr>
          <p:cNvPr id="8196" name="TextBox 4">
            <a:extLst>
              <a:ext uri="{FF2B5EF4-FFF2-40B4-BE49-F238E27FC236}">
                <a16:creationId xmlns:a16="http://schemas.microsoft.com/office/drawing/2014/main" id="{C5F20F67-504F-45C8-A458-D79C4758A37C}"/>
              </a:ext>
            </a:extLst>
          </p:cNvPr>
          <p:cNvSpPr txBox="1">
            <a:spLocks noChangeArrowheads="1"/>
          </p:cNvSpPr>
          <p:nvPr/>
        </p:nvSpPr>
        <p:spPr bwMode="auto">
          <a:xfrm>
            <a:off x="8675688" y="630872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100000"/>
              </a:spcAft>
              <a:defRPr sz="24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defRPr sz="1600">
                <a:solidFill>
                  <a:schemeClr val="tx1"/>
                </a:solidFill>
                <a:latin typeface="Arial" panose="020B0604020202020204" pitchFamily="34" charset="0"/>
              </a:defRPr>
            </a:lvl3pPr>
            <a:lvl4pPr marL="1600200" indent="-228600" eaLnBrk="0" hangingPunct="0">
              <a:spcBef>
                <a:spcPct val="20000"/>
              </a:spcBef>
              <a:defRPr sz="1400">
                <a:solidFill>
                  <a:schemeClr val="tx1"/>
                </a:solidFill>
                <a:latin typeface="Arial" panose="020B0604020202020204" pitchFamily="34" charset="0"/>
              </a:defRPr>
            </a:lvl4pPr>
            <a:lvl5pPr marL="2057400" indent="-228600" eaLnBrk="0" hangingPunct="0">
              <a:spcBef>
                <a:spcPct val="20000"/>
              </a:spcBef>
              <a:defRPr sz="1400">
                <a:solidFill>
                  <a:schemeClr val="tx1"/>
                </a:solidFill>
                <a:latin typeface="Arial" panose="020B0604020202020204" pitchFamily="34" charset="0"/>
              </a:defRPr>
            </a:lvl5pPr>
            <a:lvl6pPr marL="2514600" indent="-228600" eaLnBrk="0" fontAlgn="base" hangingPunct="0">
              <a:spcBef>
                <a:spcPct val="20000"/>
              </a:spcBef>
              <a:spcAft>
                <a:spcPct val="0"/>
              </a:spcAft>
              <a:defRPr sz="1400">
                <a:solidFill>
                  <a:schemeClr val="tx1"/>
                </a:solidFill>
                <a:latin typeface="Arial" panose="020B0604020202020204" pitchFamily="34" charset="0"/>
              </a:defRPr>
            </a:lvl6pPr>
            <a:lvl7pPr marL="2971800" indent="-228600" eaLnBrk="0" fontAlgn="base" hangingPunct="0">
              <a:spcBef>
                <a:spcPct val="20000"/>
              </a:spcBef>
              <a:spcAft>
                <a:spcPct val="0"/>
              </a:spcAft>
              <a:defRPr sz="1400">
                <a:solidFill>
                  <a:schemeClr val="tx1"/>
                </a:solidFill>
                <a:latin typeface="Arial" panose="020B0604020202020204" pitchFamily="34" charset="0"/>
              </a:defRPr>
            </a:lvl7pPr>
            <a:lvl8pPr marL="3429000" indent="-228600" eaLnBrk="0" fontAlgn="base" hangingPunct="0">
              <a:spcBef>
                <a:spcPct val="20000"/>
              </a:spcBef>
              <a:spcAft>
                <a:spcPct val="0"/>
              </a:spcAft>
              <a:defRPr sz="1400">
                <a:solidFill>
                  <a:schemeClr val="tx1"/>
                </a:solidFill>
                <a:latin typeface="Arial" panose="020B0604020202020204" pitchFamily="34" charset="0"/>
              </a:defRPr>
            </a:lvl8pPr>
            <a:lvl9pPr marL="3886200" indent="-228600" eaLnBrk="0" fontAlgn="base" hangingPunct="0">
              <a:spcBef>
                <a:spcPct val="20000"/>
              </a:spcBef>
              <a:spcAft>
                <a:spcPct val="0"/>
              </a:spcAft>
              <a:defRPr sz="1400">
                <a:solidFill>
                  <a:schemeClr val="tx1"/>
                </a:solidFill>
                <a:latin typeface="Arial" panose="020B0604020202020204" pitchFamily="34" charset="0"/>
              </a:defRPr>
            </a:lvl9pPr>
          </a:lstStyle>
          <a:p>
            <a:pPr eaLnBrk="1" hangingPunct="1">
              <a:spcBef>
                <a:spcPct val="0"/>
              </a:spcBef>
              <a:spcAft>
                <a:spcPct val="0"/>
              </a:spcAft>
            </a:pPr>
            <a:r>
              <a:rPr lang="en-GB" altLang="en-US" sz="1400">
                <a:cs typeface="Arial" panose="020B0604020202020204" pitchFamily="34" charset="0"/>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a:extLst>
              <a:ext uri="{FF2B5EF4-FFF2-40B4-BE49-F238E27FC236}">
                <a16:creationId xmlns:a16="http://schemas.microsoft.com/office/drawing/2014/main" id="{A7DC443D-63B2-4B02-B576-500654AE127D}"/>
              </a:ext>
            </a:extLst>
          </p:cNvPr>
          <p:cNvSpPr txBox="1">
            <a:spLocks noChangeArrowheads="1"/>
          </p:cNvSpPr>
          <p:nvPr/>
        </p:nvSpPr>
        <p:spPr bwMode="auto">
          <a:xfrm>
            <a:off x="2214563" y="476250"/>
            <a:ext cx="2847975" cy="31432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lIns="128016" tIns="64008" rIns="128016" bIns="64008">
            <a:spAutoFit/>
          </a:bodyPr>
          <a:lstStyle/>
          <a:p>
            <a:pPr algn="ctr" fontAlgn="auto">
              <a:spcBef>
                <a:spcPts val="0"/>
              </a:spcBef>
              <a:spcAft>
                <a:spcPts val="0"/>
              </a:spcAft>
              <a:defRPr/>
            </a:pPr>
            <a:r>
              <a:rPr lang="en-GB" sz="1200" dirty="0">
                <a:latin typeface="Arial" pitchFamily="34" charset="0"/>
                <a:cs typeface="Arial" pitchFamily="34" charset="0"/>
              </a:rPr>
              <a:t>Person presents with suspected TLoC</a:t>
            </a:r>
          </a:p>
        </p:txBody>
      </p:sp>
      <p:sp>
        <p:nvSpPr>
          <p:cNvPr id="6" name="TextBox 3">
            <a:extLst>
              <a:ext uri="{FF2B5EF4-FFF2-40B4-BE49-F238E27FC236}">
                <a16:creationId xmlns:a16="http://schemas.microsoft.com/office/drawing/2014/main" id="{B66B61BA-6D96-480E-B8EC-91C7837D3595}"/>
              </a:ext>
            </a:extLst>
          </p:cNvPr>
          <p:cNvSpPr txBox="1">
            <a:spLocks noChangeArrowheads="1"/>
          </p:cNvSpPr>
          <p:nvPr/>
        </p:nvSpPr>
        <p:spPr bwMode="auto">
          <a:xfrm>
            <a:off x="855663" y="1000125"/>
            <a:ext cx="4716462" cy="50323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Record details of the suspected TLoC (</a:t>
            </a:r>
            <a:r>
              <a:rPr lang="en-GB" sz="1200" dirty="0">
                <a:latin typeface="Arial" pitchFamily="34" charset="0"/>
                <a:cs typeface="Arial" pitchFamily="34" charset="0"/>
                <a:hlinkClick r:id="rId3" action="ppaction://hlinksldjump"/>
              </a:rPr>
              <a:t>see box 1</a:t>
            </a:r>
            <a:r>
              <a:rPr lang="en-GB" sz="1200" dirty="0">
                <a:latin typeface="Arial" pitchFamily="34" charset="0"/>
                <a:cs typeface="Arial" pitchFamily="34" charset="0"/>
              </a:rPr>
              <a:t>) from the person and any witnesses (by phone if necessary)</a:t>
            </a:r>
            <a:endParaRPr lang="en-GB" sz="900" b="1" dirty="0">
              <a:latin typeface="Arial" pitchFamily="34" charset="0"/>
              <a:cs typeface="Arial" pitchFamily="34" charset="0"/>
            </a:endParaRPr>
          </a:p>
        </p:txBody>
      </p:sp>
      <p:sp>
        <p:nvSpPr>
          <p:cNvPr id="7" name="TextBox 13">
            <a:extLst>
              <a:ext uri="{FF2B5EF4-FFF2-40B4-BE49-F238E27FC236}">
                <a16:creationId xmlns:a16="http://schemas.microsoft.com/office/drawing/2014/main" id="{C7B04FE8-6525-46BC-8FC0-6BC57F0A33F3}"/>
              </a:ext>
            </a:extLst>
          </p:cNvPr>
          <p:cNvSpPr txBox="1">
            <a:spLocks noChangeArrowheads="1"/>
          </p:cNvSpPr>
          <p:nvPr/>
        </p:nvSpPr>
        <p:spPr bwMode="auto">
          <a:xfrm>
            <a:off x="2268538" y="1700213"/>
            <a:ext cx="2808287" cy="31432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algn="ctr" fontAlgn="auto">
              <a:spcBef>
                <a:spcPts val="0"/>
              </a:spcBef>
              <a:spcAft>
                <a:spcPts val="0"/>
              </a:spcAft>
              <a:defRPr/>
            </a:pPr>
            <a:r>
              <a:rPr lang="en-GB" sz="1200" dirty="0">
                <a:latin typeface="Arial" pitchFamily="34" charset="0"/>
                <a:cs typeface="Arial" pitchFamily="34" charset="0"/>
              </a:rPr>
              <a:t>Accounts confirm TLoC?</a:t>
            </a:r>
          </a:p>
        </p:txBody>
      </p:sp>
      <p:sp>
        <p:nvSpPr>
          <p:cNvPr id="9221" name="TextBox 31">
            <a:extLst>
              <a:ext uri="{FF2B5EF4-FFF2-40B4-BE49-F238E27FC236}">
                <a16:creationId xmlns:a16="http://schemas.microsoft.com/office/drawing/2014/main" id="{D77C2E51-85B2-4F27-8AA4-7193AFCCB336}"/>
              </a:ext>
            </a:extLst>
          </p:cNvPr>
          <p:cNvSpPr txBox="1">
            <a:spLocks noChangeArrowheads="1"/>
          </p:cNvSpPr>
          <p:nvPr/>
        </p:nvSpPr>
        <p:spPr bwMode="auto">
          <a:xfrm>
            <a:off x="795338" y="2060575"/>
            <a:ext cx="46355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b="1">
                <a:latin typeface="Arial" panose="020B0604020202020204" pitchFamily="34" charset="0"/>
                <a:cs typeface="Arial" panose="020B0604020202020204" pitchFamily="34" charset="0"/>
              </a:rPr>
              <a:t>No</a:t>
            </a:r>
          </a:p>
        </p:txBody>
      </p:sp>
      <p:sp>
        <p:nvSpPr>
          <p:cNvPr id="12" name="TextBox 32">
            <a:extLst>
              <a:ext uri="{FF2B5EF4-FFF2-40B4-BE49-F238E27FC236}">
                <a16:creationId xmlns:a16="http://schemas.microsoft.com/office/drawing/2014/main" id="{14BB6B7A-2FD0-44E3-B73D-75FC6CD1430A}"/>
              </a:ext>
            </a:extLst>
          </p:cNvPr>
          <p:cNvSpPr txBox="1">
            <a:spLocks noChangeArrowheads="1"/>
          </p:cNvSpPr>
          <p:nvPr/>
        </p:nvSpPr>
        <p:spPr bwMode="auto">
          <a:xfrm>
            <a:off x="539750" y="2349500"/>
            <a:ext cx="1511300" cy="4984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Instigate suitable management</a:t>
            </a:r>
            <a:r>
              <a:rPr lang="en-GB" sz="1200" baseline="30000" dirty="0">
                <a:latin typeface="Arial" pitchFamily="34" charset="0"/>
                <a:cs typeface="Arial" pitchFamily="34" charset="0"/>
              </a:rPr>
              <a:t>1 </a:t>
            </a:r>
            <a:endParaRPr lang="en-GB" sz="1200" b="1" baseline="30000" dirty="0">
              <a:latin typeface="Arial" pitchFamily="34" charset="0"/>
              <a:cs typeface="Arial" pitchFamily="34" charset="0"/>
            </a:endParaRPr>
          </a:p>
        </p:txBody>
      </p:sp>
      <p:sp>
        <p:nvSpPr>
          <p:cNvPr id="17" name="TextBox 36">
            <a:extLst>
              <a:ext uri="{FF2B5EF4-FFF2-40B4-BE49-F238E27FC236}">
                <a16:creationId xmlns:a16="http://schemas.microsoft.com/office/drawing/2014/main" id="{DCD81F95-619F-4811-87AA-5B0173C2120B}"/>
              </a:ext>
            </a:extLst>
          </p:cNvPr>
          <p:cNvSpPr txBox="1">
            <a:spLocks noChangeArrowheads="1"/>
          </p:cNvSpPr>
          <p:nvPr/>
        </p:nvSpPr>
        <p:spPr bwMode="auto">
          <a:xfrm>
            <a:off x="3059113" y="2349500"/>
            <a:ext cx="5834062" cy="17907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Assess and record:</a:t>
            </a:r>
          </a:p>
          <a:p>
            <a:pPr indent="-108000" fontAlgn="auto">
              <a:spcBef>
                <a:spcPts val="0"/>
              </a:spcBef>
              <a:spcAft>
                <a:spcPts val="0"/>
              </a:spcAft>
              <a:buFont typeface="Arial" charset="0"/>
              <a:buChar char="•"/>
              <a:tabLst>
                <a:tab pos="108000" algn="l"/>
              </a:tabLst>
              <a:defRPr/>
            </a:pPr>
            <a:r>
              <a:rPr lang="en-GB" sz="1200" dirty="0">
                <a:latin typeface="Arial" pitchFamily="34" charset="0"/>
                <a:cs typeface="Arial" pitchFamily="34" charset="0"/>
              </a:rPr>
              <a:t>details of any previous TLoC, including number and frequency</a:t>
            </a:r>
          </a:p>
          <a:p>
            <a:pPr indent="-108000" fontAlgn="auto">
              <a:spcBef>
                <a:spcPts val="0"/>
              </a:spcBef>
              <a:spcAft>
                <a:spcPts val="0"/>
              </a:spcAft>
              <a:buFont typeface="Arial" charset="0"/>
              <a:buChar char="•"/>
              <a:tabLst>
                <a:tab pos="108000" algn="l"/>
              </a:tabLst>
              <a:defRPr/>
            </a:pPr>
            <a:r>
              <a:rPr lang="en-GB" sz="1200" dirty="0">
                <a:latin typeface="Arial" pitchFamily="34" charset="0"/>
                <a:cs typeface="Arial" pitchFamily="34" charset="0"/>
              </a:rPr>
              <a:t>the person’s medical history and family history of cardiac disease (for example, 	personal history of heart disease and family history of sudden cardiac death)</a:t>
            </a:r>
          </a:p>
          <a:p>
            <a:pPr indent="-108000" fontAlgn="auto">
              <a:spcBef>
                <a:spcPts val="0"/>
              </a:spcBef>
              <a:spcAft>
                <a:spcPts val="0"/>
              </a:spcAft>
              <a:buFont typeface="Arial" charset="0"/>
              <a:buChar char="•"/>
              <a:tabLst>
                <a:tab pos="108000" algn="l"/>
              </a:tabLst>
              <a:defRPr/>
            </a:pPr>
            <a:r>
              <a:rPr lang="en-GB" sz="1200" dirty="0">
                <a:latin typeface="Arial" pitchFamily="34" charset="0"/>
                <a:cs typeface="Arial" pitchFamily="34" charset="0"/>
              </a:rPr>
              <a:t>current medication that may have contributed to TLoC (for example, diuretics)</a:t>
            </a:r>
          </a:p>
          <a:p>
            <a:pPr indent="-108000" fontAlgn="auto">
              <a:spcBef>
                <a:spcPts val="0"/>
              </a:spcBef>
              <a:spcAft>
                <a:spcPts val="0"/>
              </a:spcAft>
              <a:buFont typeface="Arial" charset="0"/>
              <a:buChar char="•"/>
              <a:tabLst>
                <a:tab pos="108000" algn="l"/>
              </a:tabLst>
              <a:defRPr/>
            </a:pPr>
            <a:r>
              <a:rPr lang="en-GB" sz="1200" dirty="0">
                <a:latin typeface="Arial" pitchFamily="34" charset="0"/>
                <a:cs typeface="Arial" pitchFamily="34" charset="0"/>
              </a:rPr>
              <a:t>vital signs (for example, pulse rate, respiratory rate and temperature) – repeat if 	clinically indicated</a:t>
            </a:r>
          </a:p>
          <a:p>
            <a:pPr marL="0" lvl="4" indent="-108000" fontAlgn="auto">
              <a:spcBef>
                <a:spcPts val="0"/>
              </a:spcBef>
              <a:spcAft>
                <a:spcPts val="0"/>
              </a:spcAft>
              <a:buFont typeface="Arial" charset="0"/>
              <a:buChar char="•"/>
              <a:tabLst>
                <a:tab pos="108000" algn="l"/>
              </a:tabLst>
              <a:defRPr/>
            </a:pPr>
            <a:r>
              <a:rPr lang="en-GB" sz="1200" dirty="0">
                <a:latin typeface="Arial" pitchFamily="34" charset="0"/>
                <a:cs typeface="Arial" pitchFamily="34" charset="0"/>
              </a:rPr>
              <a:t>lying and standing blood pressure if clinically appropriate</a:t>
            </a:r>
          </a:p>
          <a:p>
            <a:pPr indent="-108000" fontAlgn="auto">
              <a:spcBef>
                <a:spcPts val="0"/>
              </a:spcBef>
              <a:spcAft>
                <a:spcPts val="0"/>
              </a:spcAft>
              <a:buFont typeface="Arial" charset="0"/>
              <a:buChar char="•"/>
              <a:tabLst>
                <a:tab pos="108000" algn="l"/>
              </a:tabLst>
              <a:defRPr/>
            </a:pPr>
            <a:r>
              <a:rPr lang="en-GB" sz="1200" dirty="0">
                <a:latin typeface="Arial" pitchFamily="34" charset="0"/>
                <a:cs typeface="Arial" pitchFamily="34" charset="0"/>
              </a:rPr>
              <a:t>other cardiovascular and neurological signs</a:t>
            </a:r>
            <a:endParaRPr lang="en-GB" sz="1200" b="1" dirty="0">
              <a:latin typeface="Arial" pitchFamily="34" charset="0"/>
              <a:cs typeface="Arial" pitchFamily="34" charset="0"/>
            </a:endParaRPr>
          </a:p>
        </p:txBody>
      </p:sp>
      <p:sp>
        <p:nvSpPr>
          <p:cNvPr id="19" name="TextBox 18">
            <a:extLst>
              <a:ext uri="{FF2B5EF4-FFF2-40B4-BE49-F238E27FC236}">
                <a16:creationId xmlns:a16="http://schemas.microsoft.com/office/drawing/2014/main" id="{2F7D7F45-835A-4F6A-9B85-1DFDA828CB63}"/>
              </a:ext>
            </a:extLst>
          </p:cNvPr>
          <p:cNvSpPr txBox="1"/>
          <p:nvPr/>
        </p:nvSpPr>
        <p:spPr>
          <a:xfrm>
            <a:off x="4643438" y="4292600"/>
            <a:ext cx="2663825" cy="312738"/>
          </a:xfrm>
          <a:prstGeom prst="rect">
            <a:avLst/>
          </a:prstGeom>
          <a:ln/>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Record a 12-lead ECG (</a:t>
            </a:r>
            <a:r>
              <a:rPr lang="en-GB" sz="1200" dirty="0">
                <a:latin typeface="Arial" pitchFamily="34" charset="0"/>
                <a:cs typeface="Arial" pitchFamily="34" charset="0"/>
                <a:hlinkClick r:id="rId4" action="ppaction://hlinksldjump"/>
              </a:rPr>
              <a:t>see box 2</a:t>
            </a:r>
            <a:r>
              <a:rPr lang="en-GB" sz="1200" dirty="0">
                <a:latin typeface="Arial" pitchFamily="34" charset="0"/>
                <a:cs typeface="Arial" pitchFamily="34" charset="0"/>
              </a:rPr>
              <a:t>) </a:t>
            </a:r>
            <a:endParaRPr lang="en-GB" sz="1200" b="1" dirty="0">
              <a:latin typeface="Arial" pitchFamily="34" charset="0"/>
              <a:cs typeface="Arial" pitchFamily="34" charset="0"/>
            </a:endParaRPr>
          </a:p>
        </p:txBody>
      </p:sp>
      <p:sp>
        <p:nvSpPr>
          <p:cNvPr id="20" name="TextBox 19">
            <a:extLst>
              <a:ext uri="{FF2B5EF4-FFF2-40B4-BE49-F238E27FC236}">
                <a16:creationId xmlns:a16="http://schemas.microsoft.com/office/drawing/2014/main" id="{8886C2C3-892B-40E5-9762-38DE8FC26569}"/>
              </a:ext>
            </a:extLst>
          </p:cNvPr>
          <p:cNvSpPr txBox="1"/>
          <p:nvPr/>
        </p:nvSpPr>
        <p:spPr>
          <a:xfrm>
            <a:off x="3203575" y="6427788"/>
            <a:ext cx="5256213" cy="314325"/>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lIns="128016" tIns="64008" rIns="128016" bIns="64008">
            <a:spAutoFit/>
          </a:bodyPr>
          <a:lstStyle/>
          <a:p>
            <a:pPr algn="ctr" fontAlgn="auto">
              <a:spcBef>
                <a:spcPts val="0"/>
              </a:spcBef>
              <a:spcAft>
                <a:spcPts val="0"/>
              </a:spcAft>
              <a:defRPr/>
            </a:pPr>
            <a:r>
              <a:rPr lang="en-GB" sz="1200" dirty="0">
                <a:latin typeface="Arial" pitchFamily="34" charset="0"/>
                <a:cs typeface="Arial" pitchFamily="34" charset="0"/>
              </a:rPr>
              <a:t>Red flag? Click here to </a:t>
            </a:r>
            <a:r>
              <a:rPr lang="en-GB" sz="1200" dirty="0">
                <a:latin typeface="Arial" pitchFamily="34" charset="0"/>
                <a:cs typeface="Arial" pitchFamily="34" charset="0"/>
                <a:hlinkClick r:id="" action="ppaction://hlinkshowjump?jump=nextslide"/>
              </a:rPr>
              <a:t>see box 3</a:t>
            </a:r>
            <a:r>
              <a:rPr lang="en-GB" sz="1200" dirty="0">
                <a:latin typeface="Arial" pitchFamily="34" charset="0"/>
                <a:cs typeface="Arial" pitchFamily="34" charset="0"/>
              </a:rPr>
              <a:t> and move to the next slide, slide 6)?</a:t>
            </a:r>
          </a:p>
        </p:txBody>
      </p:sp>
      <p:sp>
        <p:nvSpPr>
          <p:cNvPr id="22" name="TextBox 21">
            <a:extLst>
              <a:ext uri="{FF2B5EF4-FFF2-40B4-BE49-F238E27FC236}">
                <a16:creationId xmlns:a16="http://schemas.microsoft.com/office/drawing/2014/main" id="{4B12F4F4-E18F-41B6-A62E-C9410A4F904B}"/>
              </a:ext>
            </a:extLst>
          </p:cNvPr>
          <p:cNvSpPr txBox="1"/>
          <p:nvPr/>
        </p:nvSpPr>
        <p:spPr>
          <a:xfrm>
            <a:off x="1835150" y="4797425"/>
            <a:ext cx="7129463" cy="868363"/>
          </a:xfrm>
          <a:prstGeom prst="rect">
            <a:avLst/>
          </a:prstGeom>
          <a:ln/>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If there is suspicion of an underlying problem causing TLoC or additional to TLoC, carry out </a:t>
            </a:r>
            <a:r>
              <a:rPr lang="en-GB" sz="1200" b="1" dirty="0">
                <a:latin typeface="Arial" pitchFamily="34" charset="0"/>
                <a:cs typeface="Arial" pitchFamily="34" charset="0"/>
              </a:rPr>
              <a:t>relevant</a:t>
            </a:r>
            <a:r>
              <a:rPr lang="en-GB" sz="1200" dirty="0">
                <a:latin typeface="Arial" pitchFamily="34" charset="0"/>
                <a:cs typeface="Arial" pitchFamily="34" charset="0"/>
              </a:rPr>
              <a:t> 	examinations and investigations (for example, check blood glucose levels if diabetic hypoglycaemia 	is suspected, or haemoglobin levels if anaemia or bleeding is suspected)</a:t>
            </a:r>
            <a:endParaRPr lang="en-GB" sz="1200" b="1"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Do not routinely request an EEG</a:t>
            </a:r>
            <a:endParaRPr lang="en-GB" sz="1200" b="1" dirty="0">
              <a:latin typeface="Arial" pitchFamily="34" charset="0"/>
              <a:cs typeface="Arial" pitchFamily="34" charset="0"/>
            </a:endParaRPr>
          </a:p>
        </p:txBody>
      </p:sp>
      <p:sp>
        <p:nvSpPr>
          <p:cNvPr id="9227" name="TextBox 31">
            <a:extLst>
              <a:ext uri="{FF2B5EF4-FFF2-40B4-BE49-F238E27FC236}">
                <a16:creationId xmlns:a16="http://schemas.microsoft.com/office/drawing/2014/main" id="{74FE4961-EFA1-46A1-877A-7C3B41E03425}"/>
              </a:ext>
            </a:extLst>
          </p:cNvPr>
          <p:cNvSpPr txBox="1">
            <a:spLocks noChangeArrowheads="1"/>
          </p:cNvSpPr>
          <p:nvPr/>
        </p:nvSpPr>
        <p:spPr bwMode="auto">
          <a:xfrm>
            <a:off x="6051550" y="2035175"/>
            <a:ext cx="1112838"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b="1">
                <a:latin typeface="Arial" panose="020B0604020202020204" pitchFamily="34" charset="0"/>
                <a:cs typeface="Arial" panose="020B0604020202020204" pitchFamily="34" charset="0"/>
              </a:rPr>
              <a:t>Yes/unclear</a:t>
            </a:r>
          </a:p>
        </p:txBody>
      </p:sp>
      <p:cxnSp>
        <p:nvCxnSpPr>
          <p:cNvPr id="38" name="Straight Arrow Connector 37">
            <a:extLst>
              <a:ext uri="{FF2B5EF4-FFF2-40B4-BE49-F238E27FC236}">
                <a16:creationId xmlns:a16="http://schemas.microsoft.com/office/drawing/2014/main" id="{6EBE2120-DC78-4333-8554-BFDCF0E8F131}"/>
              </a:ext>
            </a:extLst>
          </p:cNvPr>
          <p:cNvCxnSpPr>
            <a:stCxn id="5" idx="2"/>
          </p:cNvCxnSpPr>
          <p:nvPr/>
        </p:nvCxnSpPr>
        <p:spPr>
          <a:xfrm rot="16200000" flipH="1">
            <a:off x="3548857" y="880268"/>
            <a:ext cx="190500" cy="111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C3AA3C3F-57FA-4878-994C-D23393E908A9}"/>
              </a:ext>
            </a:extLst>
          </p:cNvPr>
          <p:cNvCxnSpPr/>
          <p:nvPr/>
        </p:nvCxnSpPr>
        <p:spPr>
          <a:xfrm rot="5400000">
            <a:off x="5900738" y="4216400"/>
            <a:ext cx="152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1E5116C4-D287-4C61-B40B-03807686DD08}"/>
              </a:ext>
            </a:extLst>
          </p:cNvPr>
          <p:cNvCxnSpPr/>
          <p:nvPr/>
        </p:nvCxnSpPr>
        <p:spPr>
          <a:xfrm rot="16680000" flipH="1">
            <a:off x="5867400" y="4673601"/>
            <a:ext cx="217487" cy="36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47F432FF-A987-449C-B943-A1E9CF8A2419}"/>
              </a:ext>
            </a:extLst>
          </p:cNvPr>
          <p:cNvSpPr txBox="1"/>
          <p:nvPr/>
        </p:nvSpPr>
        <p:spPr>
          <a:xfrm>
            <a:off x="5715000" y="404813"/>
            <a:ext cx="3292475" cy="1606550"/>
          </a:xfrm>
          <a:prstGeom prst="rect">
            <a:avLst/>
          </a:prstGeom>
          <a:ln/>
        </p:spPr>
        <p:style>
          <a:lnRef idx="1">
            <a:schemeClr val="accent2"/>
          </a:lnRef>
          <a:fillRef idx="2">
            <a:schemeClr val="accent2"/>
          </a:fillRef>
          <a:effectRef idx="1">
            <a:schemeClr val="accent2"/>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Use clinical judgement to determine appropriate management and the urgency of treatment  if:</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the person has sustained an injury</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the person has not made a full recovery of 	consciousness</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TLoC is secondary to a condition that 	requires immediate action</a:t>
            </a:r>
          </a:p>
        </p:txBody>
      </p:sp>
      <p:cxnSp>
        <p:nvCxnSpPr>
          <p:cNvPr id="53" name="Straight Arrow Connector 52">
            <a:extLst>
              <a:ext uri="{FF2B5EF4-FFF2-40B4-BE49-F238E27FC236}">
                <a16:creationId xmlns:a16="http://schemas.microsoft.com/office/drawing/2014/main" id="{C0DDDF50-EEF0-4969-ABA2-23D8BB6268A0}"/>
              </a:ext>
            </a:extLst>
          </p:cNvPr>
          <p:cNvCxnSpPr/>
          <p:nvPr/>
        </p:nvCxnSpPr>
        <p:spPr>
          <a:xfrm flipV="1">
            <a:off x="5116513" y="642938"/>
            <a:ext cx="598487"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9326B6A8-D761-44BB-B75F-9AF0C12A4C5F}"/>
              </a:ext>
            </a:extLst>
          </p:cNvPr>
          <p:cNvCxnSpPr/>
          <p:nvPr/>
        </p:nvCxnSpPr>
        <p:spPr>
          <a:xfrm rot="16260000" flipH="1">
            <a:off x="5640388" y="6032500"/>
            <a:ext cx="768350" cy="25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234" name="TextBox 57">
            <a:extLst>
              <a:ext uri="{FF2B5EF4-FFF2-40B4-BE49-F238E27FC236}">
                <a16:creationId xmlns:a16="http://schemas.microsoft.com/office/drawing/2014/main" id="{C2DCEE67-C094-4291-8F4D-D1357F84BB7A}"/>
              </a:ext>
            </a:extLst>
          </p:cNvPr>
          <p:cNvSpPr txBox="1">
            <a:spLocks noChangeArrowheads="1"/>
          </p:cNvSpPr>
          <p:nvPr/>
        </p:nvSpPr>
        <p:spPr bwMode="auto">
          <a:xfrm>
            <a:off x="107950" y="34925"/>
            <a:ext cx="90360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800">
                <a:latin typeface="Arial" panose="020B0604020202020204" pitchFamily="34" charset="0"/>
                <a:cs typeface="Arial" panose="020B0604020202020204" pitchFamily="34" charset="0"/>
              </a:rPr>
              <a:t>Initial assessment and diagnosis</a:t>
            </a:r>
          </a:p>
        </p:txBody>
      </p:sp>
      <p:cxnSp>
        <p:nvCxnSpPr>
          <p:cNvPr id="60" name="Elbow Connector 59">
            <a:extLst>
              <a:ext uri="{FF2B5EF4-FFF2-40B4-BE49-F238E27FC236}">
                <a16:creationId xmlns:a16="http://schemas.microsoft.com/office/drawing/2014/main" id="{8A101946-59A6-41F9-AF03-D721D9C3017E}"/>
              </a:ext>
            </a:extLst>
          </p:cNvPr>
          <p:cNvCxnSpPr>
            <a:stCxn id="7" idx="2"/>
            <a:endCxn id="17" idx="0"/>
          </p:cNvCxnSpPr>
          <p:nvPr/>
        </p:nvCxnSpPr>
        <p:spPr>
          <a:xfrm rot="16200000" flipH="1">
            <a:off x="4656932" y="1029494"/>
            <a:ext cx="334962" cy="230505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Elbow Connector 61">
            <a:extLst>
              <a:ext uri="{FF2B5EF4-FFF2-40B4-BE49-F238E27FC236}">
                <a16:creationId xmlns:a16="http://schemas.microsoft.com/office/drawing/2014/main" id="{42009805-E028-40AC-A1A4-60489575F633}"/>
              </a:ext>
            </a:extLst>
          </p:cNvPr>
          <p:cNvCxnSpPr>
            <a:stCxn id="7" idx="2"/>
            <a:endCxn id="12" idx="0"/>
          </p:cNvCxnSpPr>
          <p:nvPr/>
        </p:nvCxnSpPr>
        <p:spPr>
          <a:xfrm rot="5400000">
            <a:off x="2316163" y="993775"/>
            <a:ext cx="334962" cy="237648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800087AA-9235-4CEC-945A-73D950632F4E}"/>
              </a:ext>
            </a:extLst>
          </p:cNvPr>
          <p:cNvCxnSpPr/>
          <p:nvPr/>
        </p:nvCxnSpPr>
        <p:spPr>
          <a:xfrm rot="16680000" flipH="1">
            <a:off x="3567907" y="1591468"/>
            <a:ext cx="215900" cy="365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62617ECD-9225-4099-9240-0CFB1CAD028F}"/>
              </a:ext>
            </a:extLst>
          </p:cNvPr>
          <p:cNvSpPr txBox="1"/>
          <p:nvPr/>
        </p:nvSpPr>
        <p:spPr>
          <a:xfrm>
            <a:off x="179388" y="5805488"/>
            <a:ext cx="5400675" cy="498475"/>
          </a:xfrm>
          <a:prstGeom prst="rect">
            <a:avLst/>
          </a:prstGeom>
          <a:ln/>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If there is a condition that requires immediate action, use clinical judgement to determine appropriate management and urgency of treatment</a:t>
            </a:r>
            <a:endParaRPr lang="en-GB" sz="1200" b="1" dirty="0">
              <a:latin typeface="Arial" pitchFamily="34" charset="0"/>
              <a:cs typeface="Arial" pitchFamily="34" charset="0"/>
            </a:endParaRPr>
          </a:p>
        </p:txBody>
      </p:sp>
      <p:cxnSp>
        <p:nvCxnSpPr>
          <p:cNvPr id="29" name="Straight Arrow Connector 28">
            <a:extLst>
              <a:ext uri="{FF2B5EF4-FFF2-40B4-BE49-F238E27FC236}">
                <a16:creationId xmlns:a16="http://schemas.microsoft.com/office/drawing/2014/main" id="{87BC2478-B167-4EE2-87B1-2398AA7F1D50}"/>
              </a:ext>
            </a:extLst>
          </p:cNvPr>
          <p:cNvCxnSpPr/>
          <p:nvPr/>
        </p:nvCxnSpPr>
        <p:spPr>
          <a:xfrm rot="11040000" flipV="1">
            <a:off x="5580063" y="6021388"/>
            <a:ext cx="431800" cy="333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240" name="TextBox 25">
            <a:extLst>
              <a:ext uri="{FF2B5EF4-FFF2-40B4-BE49-F238E27FC236}">
                <a16:creationId xmlns:a16="http://schemas.microsoft.com/office/drawing/2014/main" id="{93D45D58-00EF-4084-9926-D6A2C5276C61}"/>
              </a:ext>
            </a:extLst>
          </p:cNvPr>
          <p:cNvSpPr txBox="1">
            <a:spLocks noChangeArrowheads="1"/>
          </p:cNvSpPr>
          <p:nvPr/>
        </p:nvSpPr>
        <p:spPr bwMode="auto">
          <a:xfrm>
            <a:off x="8604250" y="6453188"/>
            <a:ext cx="504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47">
            <a:extLst>
              <a:ext uri="{FF2B5EF4-FFF2-40B4-BE49-F238E27FC236}">
                <a16:creationId xmlns:a16="http://schemas.microsoft.com/office/drawing/2014/main" id="{012A62F5-78FE-46D7-962A-7F66EE1B8437}"/>
              </a:ext>
            </a:extLst>
          </p:cNvPr>
          <p:cNvSpPr txBox="1">
            <a:spLocks noChangeArrowheads="1"/>
          </p:cNvSpPr>
          <p:nvPr/>
        </p:nvSpPr>
        <p:spPr bwMode="auto">
          <a:xfrm>
            <a:off x="395288" y="188913"/>
            <a:ext cx="8353425" cy="2160587"/>
          </a:xfrm>
          <a:prstGeom prst="rect">
            <a:avLst/>
          </a:prstGeom>
          <a:solidFill>
            <a:srgbClr val="FFCC99"/>
          </a:solidFill>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lIns="128016" tIns="64008" rIns="128016" bIns="64008">
            <a:spAutoFit/>
          </a:bodyPr>
          <a:lstStyle/>
          <a:p>
            <a:pPr fontAlgn="auto">
              <a:spcBef>
                <a:spcPts val="0"/>
              </a:spcBef>
              <a:spcAft>
                <a:spcPts val="0"/>
              </a:spcAft>
              <a:defRPr/>
            </a:pPr>
            <a:r>
              <a:rPr lang="en-GB" sz="1200" b="1" dirty="0">
                <a:latin typeface="Arial" pitchFamily="34" charset="0"/>
                <a:cs typeface="Arial" pitchFamily="34" charset="0"/>
              </a:rPr>
              <a:t>Box 3. Red flags</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Refer urgently for cardiovascular assessment, with the referral reviewed and prioritised by an appropriate specialist within 24 hours anyone with </a:t>
            </a:r>
            <a:r>
              <a:rPr lang="en-GB" sz="1200" dirty="0" err="1">
                <a:latin typeface="Arial" pitchFamily="34" charset="0"/>
                <a:cs typeface="Arial" pitchFamily="34" charset="0"/>
              </a:rPr>
              <a:t>TLoC</a:t>
            </a:r>
            <a:r>
              <a:rPr lang="en-GB" sz="1200" dirty="0">
                <a:latin typeface="Arial" pitchFamily="34" charset="0"/>
                <a:cs typeface="Arial" pitchFamily="34" charset="0"/>
              </a:rPr>
              <a:t> who also has any of the following:</a:t>
            </a:r>
          </a:p>
          <a:p>
            <a:pPr marL="216000"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an ECG abnormality (</a:t>
            </a:r>
            <a:r>
              <a:rPr lang="en-GB" sz="1200" dirty="0">
                <a:latin typeface="Arial" pitchFamily="34" charset="0"/>
                <a:cs typeface="Arial" pitchFamily="34" charset="0"/>
                <a:hlinkClick r:id="rId3" action="ppaction://hlinksldjump"/>
              </a:rPr>
              <a:t>see box 2</a:t>
            </a:r>
            <a:r>
              <a:rPr lang="en-GB" sz="1200" dirty="0">
                <a:latin typeface="Arial" pitchFamily="34" charset="0"/>
                <a:cs typeface="Arial" pitchFamily="34" charset="0"/>
              </a:rPr>
              <a:t>)</a:t>
            </a:r>
          </a:p>
          <a:p>
            <a:pPr marL="216000"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heart failure (history or physical signs)</a:t>
            </a:r>
          </a:p>
          <a:p>
            <a:pPr marL="216000"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TLoC during exertion</a:t>
            </a:r>
          </a:p>
          <a:p>
            <a:pPr marL="216000"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family history of sudden cardiac death in people aged younger than 40 years and/or an inherited cardiac condition</a:t>
            </a:r>
          </a:p>
          <a:p>
            <a:pPr marL="216000"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new or unexplained breathlessness</a:t>
            </a:r>
          </a:p>
          <a:p>
            <a:pPr marL="216000"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a heart murmur</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Consider referring within 24 hours anyone aged older than 65 years who has experienced TLoC without prodromal 	symptoms</a:t>
            </a:r>
            <a:endParaRPr lang="en-GB" sz="1200" b="1" dirty="0">
              <a:latin typeface="Arial" pitchFamily="34" charset="0"/>
              <a:cs typeface="Arial" pitchFamily="34" charset="0"/>
            </a:endParaRPr>
          </a:p>
        </p:txBody>
      </p:sp>
      <p:sp>
        <p:nvSpPr>
          <p:cNvPr id="3" name="TextBox 2">
            <a:extLst>
              <a:ext uri="{FF2B5EF4-FFF2-40B4-BE49-F238E27FC236}">
                <a16:creationId xmlns:a16="http://schemas.microsoft.com/office/drawing/2014/main" id="{AB540583-EDF4-4218-BA2D-AD9F17CB31E2}"/>
              </a:ext>
            </a:extLst>
          </p:cNvPr>
          <p:cNvSpPr txBox="1"/>
          <p:nvPr/>
        </p:nvSpPr>
        <p:spPr>
          <a:xfrm>
            <a:off x="4211638" y="2708275"/>
            <a:ext cx="4646612" cy="1052513"/>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Refer for specialist </a:t>
            </a:r>
            <a:r>
              <a:rPr lang="en-GB" sz="1200" dirty="0">
                <a:latin typeface="Arial" pitchFamily="34" charset="0"/>
                <a:cs typeface="Arial" pitchFamily="34" charset="0"/>
                <a:hlinkClick r:id="rId4" action="ppaction://hlinksldjump"/>
              </a:rPr>
              <a:t>cardiovascular assessment </a:t>
            </a:r>
            <a:r>
              <a:rPr lang="en-GB" sz="1200" dirty="0">
                <a:latin typeface="Arial" pitchFamily="34" charset="0"/>
                <a:cs typeface="Arial" pitchFamily="34" charset="0"/>
              </a:rPr>
              <a:t>by the most appropriate local service within 24 hours </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If the person presents to the ambulance service, take them to the Emergency Department</a:t>
            </a:r>
            <a:endParaRPr lang="en-GB" sz="1200" b="1"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Give advice as detailed in </a:t>
            </a:r>
            <a:r>
              <a:rPr lang="en-GB" sz="1200" dirty="0">
                <a:latin typeface="Arial" pitchFamily="34" charset="0"/>
                <a:cs typeface="Arial" pitchFamily="34" charset="0"/>
                <a:hlinkClick r:id="rId5" action="ppaction://hlinksldjump"/>
              </a:rPr>
              <a:t>box 5</a:t>
            </a:r>
            <a:endParaRPr lang="en-GB" sz="1200" b="1" dirty="0">
              <a:latin typeface="Arial" pitchFamily="34" charset="0"/>
              <a:cs typeface="Arial" pitchFamily="34" charset="0"/>
            </a:endParaRPr>
          </a:p>
        </p:txBody>
      </p:sp>
      <p:sp>
        <p:nvSpPr>
          <p:cNvPr id="4" name="TextBox 3">
            <a:extLst>
              <a:ext uri="{FF2B5EF4-FFF2-40B4-BE49-F238E27FC236}">
                <a16:creationId xmlns:a16="http://schemas.microsoft.com/office/drawing/2014/main" id="{1441CCF9-478D-4554-8DB7-EBF1B9EE3F92}"/>
              </a:ext>
            </a:extLst>
          </p:cNvPr>
          <p:cNvSpPr txBox="1"/>
          <p:nvPr/>
        </p:nvSpPr>
        <p:spPr>
          <a:xfrm>
            <a:off x="827088" y="2708275"/>
            <a:ext cx="2663825" cy="684213"/>
          </a:xfrm>
          <a:prstGeom prst="rect">
            <a:avLst/>
          </a:prstGeom>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Uncomplicated faint (uncomplicated vasovagal syncope) or situational syncope (see box 4)?</a:t>
            </a:r>
          </a:p>
        </p:txBody>
      </p:sp>
      <p:cxnSp>
        <p:nvCxnSpPr>
          <p:cNvPr id="6" name="Straight Arrow Connector 5">
            <a:extLst>
              <a:ext uri="{FF2B5EF4-FFF2-40B4-BE49-F238E27FC236}">
                <a16:creationId xmlns:a16="http://schemas.microsoft.com/office/drawing/2014/main" id="{638FB27B-00C9-44AD-AC58-B5F054F4B7B7}"/>
              </a:ext>
            </a:extLst>
          </p:cNvPr>
          <p:cNvCxnSpPr>
            <a:stCxn id="2" idx="2"/>
            <a:endCxn id="3" idx="0"/>
          </p:cNvCxnSpPr>
          <p:nvPr/>
        </p:nvCxnSpPr>
        <p:spPr>
          <a:xfrm rot="16200000" flipH="1">
            <a:off x="5374481" y="1547019"/>
            <a:ext cx="358775" cy="19637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63DB2DA-4103-4374-8197-B02345EB2866}"/>
              </a:ext>
            </a:extLst>
          </p:cNvPr>
          <p:cNvCxnSpPr>
            <a:stCxn id="2" idx="2"/>
            <a:endCxn id="4" idx="0"/>
          </p:cNvCxnSpPr>
          <p:nvPr/>
        </p:nvCxnSpPr>
        <p:spPr>
          <a:xfrm rot="5400000">
            <a:off x="3186112" y="1322388"/>
            <a:ext cx="358775" cy="241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247" name="TextBox 30">
            <a:extLst>
              <a:ext uri="{FF2B5EF4-FFF2-40B4-BE49-F238E27FC236}">
                <a16:creationId xmlns:a16="http://schemas.microsoft.com/office/drawing/2014/main" id="{3F5464AB-B344-49CC-A14D-6C2936662D4F}"/>
              </a:ext>
            </a:extLst>
          </p:cNvPr>
          <p:cNvSpPr txBox="1">
            <a:spLocks noChangeArrowheads="1"/>
          </p:cNvSpPr>
          <p:nvPr/>
        </p:nvSpPr>
        <p:spPr bwMode="auto">
          <a:xfrm>
            <a:off x="6011863" y="2420938"/>
            <a:ext cx="522287"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b="1">
                <a:latin typeface="Arial" panose="020B0604020202020204" pitchFamily="34" charset="0"/>
                <a:cs typeface="Arial" panose="020B0604020202020204" pitchFamily="34" charset="0"/>
              </a:rPr>
              <a:t>Yes</a:t>
            </a:r>
          </a:p>
        </p:txBody>
      </p:sp>
      <p:sp>
        <p:nvSpPr>
          <p:cNvPr id="10248" name="TextBox 31">
            <a:extLst>
              <a:ext uri="{FF2B5EF4-FFF2-40B4-BE49-F238E27FC236}">
                <a16:creationId xmlns:a16="http://schemas.microsoft.com/office/drawing/2014/main" id="{52053675-4F80-475E-BA66-FF66C498E861}"/>
              </a:ext>
            </a:extLst>
          </p:cNvPr>
          <p:cNvSpPr txBox="1">
            <a:spLocks noChangeArrowheads="1"/>
          </p:cNvSpPr>
          <p:nvPr/>
        </p:nvSpPr>
        <p:spPr bwMode="auto">
          <a:xfrm>
            <a:off x="2124075" y="2395538"/>
            <a:ext cx="463550"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b="1">
                <a:latin typeface="Arial" panose="020B0604020202020204" pitchFamily="34" charset="0"/>
                <a:cs typeface="Arial" panose="020B0604020202020204" pitchFamily="34" charset="0"/>
              </a:rPr>
              <a:t>No</a:t>
            </a:r>
          </a:p>
        </p:txBody>
      </p:sp>
      <p:sp>
        <p:nvSpPr>
          <p:cNvPr id="11" name="TextBox 10">
            <a:extLst>
              <a:ext uri="{FF2B5EF4-FFF2-40B4-BE49-F238E27FC236}">
                <a16:creationId xmlns:a16="http://schemas.microsoft.com/office/drawing/2014/main" id="{F878A45C-F5C0-4791-9E32-FEA4E0F0A1A6}"/>
              </a:ext>
            </a:extLst>
          </p:cNvPr>
          <p:cNvSpPr txBox="1"/>
          <p:nvPr/>
        </p:nvSpPr>
        <p:spPr>
          <a:xfrm>
            <a:off x="395288" y="4221163"/>
            <a:ext cx="8353425" cy="2160587"/>
          </a:xfrm>
          <a:prstGeom prst="rect">
            <a:avLst/>
          </a:prstGeom>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b="1" dirty="0">
                <a:latin typeface="Arial" pitchFamily="34" charset="0"/>
                <a:cs typeface="Arial" pitchFamily="34" charset="0"/>
              </a:rPr>
              <a:t>Box 4. Making a diagnosis based on the initial assessment</a:t>
            </a:r>
          </a:p>
          <a:p>
            <a:pPr indent="-108000" fontAlgn="auto">
              <a:spcBef>
                <a:spcPts val="0"/>
              </a:spcBef>
              <a:spcAft>
                <a:spcPts val="0"/>
              </a:spcAft>
              <a:buFont typeface="Arial" pitchFamily="34" charset="0"/>
              <a:buChar char="•"/>
              <a:tabLst>
                <a:tab pos="108000" algn="l"/>
              </a:tabLst>
              <a:defRPr/>
            </a:pPr>
            <a:r>
              <a:rPr lang="en-GB" sz="1200" b="1" dirty="0">
                <a:latin typeface="Arial" pitchFamily="34" charset="0"/>
                <a:cs typeface="Arial" pitchFamily="34" charset="0"/>
              </a:rPr>
              <a:t>Diagnose uncomplicated faint</a:t>
            </a:r>
            <a:r>
              <a:rPr lang="en-GB" sz="1200" dirty="0">
                <a:latin typeface="Arial" pitchFamily="34" charset="0"/>
                <a:cs typeface="Arial" pitchFamily="34" charset="0"/>
              </a:rPr>
              <a:t> (uncomplicated vasovagal syncope) when:</a:t>
            </a:r>
          </a:p>
          <a:p>
            <a:pPr marL="288000" indent="-144000" fontAlgn="auto">
              <a:spcBef>
                <a:spcPts val="0"/>
              </a:spcBef>
              <a:spcAft>
                <a:spcPts val="0"/>
              </a:spcAft>
              <a:buFont typeface="Arial" pitchFamily="34" charset="0"/>
              <a:buChar char="–"/>
              <a:tabLst>
                <a:tab pos="144000" algn="l"/>
              </a:tabLst>
              <a:defRPr/>
            </a:pPr>
            <a:r>
              <a:rPr lang="en-GB" sz="1200" dirty="0">
                <a:latin typeface="Arial" pitchFamily="34" charset="0"/>
                <a:cs typeface="Arial" pitchFamily="34" charset="0"/>
              </a:rPr>
              <a:t>there are no features that suggest an alternative diagnosis</a:t>
            </a:r>
            <a:r>
              <a:rPr lang="en-GB" sz="1200" baseline="30000" dirty="0">
                <a:latin typeface="Arial" pitchFamily="34" charset="0"/>
                <a:cs typeface="Arial" pitchFamily="34" charset="0"/>
              </a:rPr>
              <a:t>4</a:t>
            </a:r>
            <a:r>
              <a:rPr lang="en-GB" sz="1200" dirty="0">
                <a:latin typeface="Arial" pitchFamily="34" charset="0"/>
                <a:cs typeface="Arial" pitchFamily="34" charset="0"/>
              </a:rPr>
              <a:t> </a:t>
            </a:r>
            <a:r>
              <a:rPr lang="en-GB" sz="1200" b="1" dirty="0">
                <a:latin typeface="Arial" pitchFamily="34" charset="0"/>
                <a:cs typeface="Arial" pitchFamily="34" charset="0"/>
              </a:rPr>
              <a:t>and</a:t>
            </a:r>
            <a:r>
              <a:rPr lang="en-GB" sz="1200" dirty="0">
                <a:latin typeface="Arial" pitchFamily="34" charset="0"/>
                <a:cs typeface="Arial" pitchFamily="34" charset="0"/>
              </a:rPr>
              <a:t> </a:t>
            </a:r>
          </a:p>
          <a:p>
            <a:pPr marL="288000" indent="-144000" fontAlgn="auto">
              <a:spcBef>
                <a:spcPts val="0"/>
              </a:spcBef>
              <a:spcAft>
                <a:spcPts val="0"/>
              </a:spcAft>
              <a:buFont typeface="Arial" pitchFamily="34" charset="0"/>
              <a:buChar char="–"/>
              <a:tabLst>
                <a:tab pos="144000" algn="l"/>
              </a:tabLst>
              <a:defRPr/>
            </a:pPr>
            <a:r>
              <a:rPr lang="en-GB" sz="1200" dirty="0">
                <a:latin typeface="Arial" pitchFamily="34" charset="0"/>
                <a:cs typeface="Arial" pitchFamily="34" charset="0"/>
              </a:rPr>
              <a:t>there are features suggestive of uncomplicated faint (the 3 ‘P’s) such as:</a:t>
            </a:r>
          </a:p>
          <a:p>
            <a:pPr marL="432000" indent="-144000" fontAlgn="auto">
              <a:spcBef>
                <a:spcPts val="0"/>
              </a:spcBef>
              <a:spcAft>
                <a:spcPts val="0"/>
              </a:spcAft>
              <a:buFont typeface="Arial" pitchFamily="34" charset="0"/>
              <a:buChar char="◊"/>
              <a:tabLst>
                <a:tab pos="144000" algn="l"/>
              </a:tabLst>
              <a:defRPr/>
            </a:pPr>
            <a:r>
              <a:rPr lang="en-GB" sz="1200" b="1" dirty="0">
                <a:latin typeface="Arial" pitchFamily="34" charset="0"/>
                <a:cs typeface="Arial" pitchFamily="34" charset="0"/>
              </a:rPr>
              <a:t>P</a:t>
            </a:r>
            <a:r>
              <a:rPr lang="en-GB" sz="1200" dirty="0">
                <a:latin typeface="Arial" pitchFamily="34" charset="0"/>
                <a:cs typeface="Arial" pitchFamily="34" charset="0"/>
              </a:rPr>
              <a:t>osture (prolonged standing, or similar episodes that have been prevented by lying down)</a:t>
            </a:r>
          </a:p>
          <a:p>
            <a:pPr marL="432000" indent="-144000" fontAlgn="auto">
              <a:spcBef>
                <a:spcPts val="0"/>
              </a:spcBef>
              <a:spcAft>
                <a:spcPts val="0"/>
              </a:spcAft>
              <a:buFont typeface="Arial" pitchFamily="34" charset="0"/>
              <a:buChar char="◊"/>
              <a:tabLst>
                <a:tab pos="144000" algn="l"/>
              </a:tabLst>
              <a:defRPr/>
            </a:pPr>
            <a:r>
              <a:rPr lang="en-GB" sz="1200" b="1" dirty="0">
                <a:latin typeface="Arial" pitchFamily="34" charset="0"/>
                <a:cs typeface="Arial" pitchFamily="34" charset="0"/>
              </a:rPr>
              <a:t>P</a:t>
            </a:r>
            <a:r>
              <a:rPr lang="en-GB" sz="1200" dirty="0">
                <a:latin typeface="Arial" pitchFamily="34" charset="0"/>
                <a:cs typeface="Arial" pitchFamily="34" charset="0"/>
              </a:rPr>
              <a:t>rovoking factors (such as pain or a medical procedure)</a:t>
            </a:r>
          </a:p>
          <a:p>
            <a:pPr marL="432000" indent="-144000" fontAlgn="auto">
              <a:spcBef>
                <a:spcPts val="0"/>
              </a:spcBef>
              <a:spcAft>
                <a:spcPts val="0"/>
              </a:spcAft>
              <a:buFont typeface="Arial" pitchFamily="34" charset="0"/>
              <a:buChar char="◊"/>
              <a:tabLst>
                <a:tab pos="144000" algn="l"/>
              </a:tabLst>
              <a:defRPr/>
            </a:pPr>
            <a:r>
              <a:rPr lang="en-GB" sz="1200" b="1" dirty="0">
                <a:latin typeface="Arial" pitchFamily="34" charset="0"/>
                <a:cs typeface="Arial" pitchFamily="34" charset="0"/>
              </a:rPr>
              <a:t>P</a:t>
            </a:r>
            <a:r>
              <a:rPr lang="en-GB" sz="1200" dirty="0">
                <a:latin typeface="Arial" pitchFamily="34" charset="0"/>
                <a:cs typeface="Arial" pitchFamily="34" charset="0"/>
              </a:rPr>
              <a:t>rodromal symptoms (such as sweating or feeling warm/hot before TLoC)</a:t>
            </a:r>
            <a:endParaRPr lang="en-GB" sz="1200" b="1"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b="1" dirty="0">
                <a:latin typeface="Arial" pitchFamily="34" charset="0"/>
                <a:cs typeface="Arial" pitchFamily="34" charset="0"/>
              </a:rPr>
              <a:t>Diagnose situational syncope </a:t>
            </a:r>
            <a:r>
              <a:rPr lang="en-GB" sz="1200" dirty="0">
                <a:latin typeface="Arial" pitchFamily="34" charset="0"/>
                <a:cs typeface="Arial" pitchFamily="34" charset="0"/>
              </a:rPr>
              <a:t>when:</a:t>
            </a:r>
          </a:p>
          <a:p>
            <a:pPr marL="288000" indent="-144000" fontAlgn="auto">
              <a:spcBef>
                <a:spcPts val="0"/>
              </a:spcBef>
              <a:spcAft>
                <a:spcPts val="0"/>
              </a:spcAft>
              <a:buFont typeface="Arial" pitchFamily="34" charset="0"/>
              <a:buChar char="–"/>
              <a:tabLst>
                <a:tab pos="144000" algn="l"/>
              </a:tabLst>
              <a:defRPr/>
            </a:pPr>
            <a:r>
              <a:rPr lang="en-GB" sz="1200" dirty="0">
                <a:latin typeface="Arial" pitchFamily="34" charset="0"/>
                <a:cs typeface="Arial" pitchFamily="34" charset="0"/>
              </a:rPr>
              <a:t>there are no features that suggest an alternative diagnosis </a:t>
            </a:r>
            <a:r>
              <a:rPr lang="en-GB" sz="1200" b="1" dirty="0">
                <a:latin typeface="Arial" pitchFamily="34" charset="0"/>
                <a:cs typeface="Arial" pitchFamily="34" charset="0"/>
              </a:rPr>
              <a:t>and</a:t>
            </a:r>
            <a:r>
              <a:rPr lang="en-GB" sz="1200" dirty="0">
                <a:latin typeface="Arial" pitchFamily="34" charset="0"/>
                <a:cs typeface="Arial" pitchFamily="34" charset="0"/>
              </a:rPr>
              <a:t> </a:t>
            </a:r>
          </a:p>
          <a:p>
            <a:pPr marL="288000" indent="-144000" fontAlgn="auto">
              <a:spcBef>
                <a:spcPts val="0"/>
              </a:spcBef>
              <a:spcAft>
                <a:spcPts val="0"/>
              </a:spcAft>
              <a:buFont typeface="Arial" pitchFamily="34" charset="0"/>
              <a:buChar char="–"/>
              <a:tabLst>
                <a:tab pos="144000" algn="l"/>
              </a:tabLst>
              <a:defRPr/>
            </a:pPr>
            <a:r>
              <a:rPr lang="en-GB" sz="1200" dirty="0">
                <a:latin typeface="Arial" pitchFamily="34" charset="0"/>
                <a:cs typeface="Arial" pitchFamily="34" charset="0"/>
              </a:rPr>
              <a:t>syncope is clearly and consistently provoked by straining during micturition (usually while standing) or by coughing or swallowing</a:t>
            </a:r>
            <a:endParaRPr lang="en-GB" sz="800" b="1" dirty="0"/>
          </a:p>
        </p:txBody>
      </p:sp>
      <p:sp>
        <p:nvSpPr>
          <p:cNvPr id="13" name="TextBox 12">
            <a:extLst>
              <a:ext uri="{FF2B5EF4-FFF2-40B4-BE49-F238E27FC236}">
                <a16:creationId xmlns:a16="http://schemas.microsoft.com/office/drawing/2014/main" id="{57E8047F-6CDD-47D2-BD14-A5E20990DE53}"/>
              </a:ext>
            </a:extLst>
          </p:cNvPr>
          <p:cNvSpPr txBox="1"/>
          <p:nvPr/>
        </p:nvSpPr>
        <p:spPr>
          <a:xfrm>
            <a:off x="2506663" y="3643313"/>
            <a:ext cx="1493837" cy="436562"/>
          </a:xfrm>
          <a:prstGeom prst="rect">
            <a:avLst/>
          </a:prstGeom>
          <a:gradFill flip="none" rotWithShape="1">
            <a:gsLst>
              <a:gs pos="0">
                <a:srgbClr val="D60093">
                  <a:tint val="66000"/>
                  <a:satMod val="160000"/>
                </a:srgbClr>
              </a:gs>
              <a:gs pos="50000">
                <a:srgbClr val="D60093">
                  <a:tint val="44500"/>
                  <a:satMod val="160000"/>
                </a:srgbClr>
              </a:gs>
              <a:gs pos="100000">
                <a:srgbClr val="D60093">
                  <a:tint val="23500"/>
                  <a:satMod val="160000"/>
                </a:srgbClr>
              </a:gs>
            </a:gsLst>
            <a:lin ang="13500000" scaled="1"/>
            <a:tileRect/>
          </a:gradFill>
          <a:ln>
            <a:solidFill>
              <a:srgbClr val="D60093"/>
            </a:solidFill>
          </a:ln>
        </p:spPr>
        <p:style>
          <a:lnRef idx="2">
            <a:schemeClr val="accent4"/>
          </a:lnRef>
          <a:fillRef idx="1">
            <a:schemeClr val="lt1"/>
          </a:fillRef>
          <a:effectRef idx="0">
            <a:schemeClr val="accent4"/>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hlinkClick r:id="" action="ppaction://hlinkshowjump?jump=nextslide"/>
              </a:rPr>
              <a:t>Click for </a:t>
            </a:r>
            <a:r>
              <a:rPr lang="en-GB" sz="2000" dirty="0">
                <a:latin typeface="Arial" pitchFamily="34" charset="0"/>
                <a:cs typeface="Arial" pitchFamily="34" charset="0"/>
                <a:hlinkClick r:id="" action="ppaction://hlinkshowjump?jump=nextslide"/>
              </a:rPr>
              <a:t>Yes</a:t>
            </a:r>
            <a:endParaRPr lang="en-GB" sz="2000" dirty="0">
              <a:latin typeface="Arial" pitchFamily="34" charset="0"/>
              <a:cs typeface="Arial" pitchFamily="34" charset="0"/>
            </a:endParaRPr>
          </a:p>
        </p:txBody>
      </p:sp>
      <p:sp>
        <p:nvSpPr>
          <p:cNvPr id="14" name="TextBox 13">
            <a:extLst>
              <a:ext uri="{FF2B5EF4-FFF2-40B4-BE49-F238E27FC236}">
                <a16:creationId xmlns:a16="http://schemas.microsoft.com/office/drawing/2014/main" id="{4D3BF8E5-C704-4860-9FD9-32632EFEA796}"/>
              </a:ext>
            </a:extLst>
          </p:cNvPr>
          <p:cNvSpPr txBox="1"/>
          <p:nvPr/>
        </p:nvSpPr>
        <p:spPr>
          <a:xfrm>
            <a:off x="285750" y="3635375"/>
            <a:ext cx="1406525" cy="436563"/>
          </a:xfrm>
          <a:prstGeom prst="rect">
            <a:avLst/>
          </a:prstGeom>
          <a:ln/>
        </p:spPr>
        <p:style>
          <a:lnRef idx="1">
            <a:schemeClr val="accent1"/>
          </a:lnRef>
          <a:fillRef idx="2">
            <a:schemeClr val="accent1"/>
          </a:fillRef>
          <a:effectRef idx="1">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hlinkClick r:id="rId6" action="ppaction://hlinksldjump"/>
              </a:rPr>
              <a:t>Click for </a:t>
            </a:r>
            <a:r>
              <a:rPr lang="en-GB" sz="2000" dirty="0">
                <a:latin typeface="Arial" pitchFamily="34" charset="0"/>
                <a:cs typeface="Arial" pitchFamily="34" charset="0"/>
                <a:hlinkClick r:id="rId6" action="ppaction://hlinksldjump"/>
              </a:rPr>
              <a:t>No</a:t>
            </a:r>
            <a:endParaRPr lang="en-GB" sz="2000" dirty="0">
              <a:latin typeface="Arial" pitchFamily="34" charset="0"/>
              <a:cs typeface="Arial" pitchFamily="34" charset="0"/>
            </a:endParaRPr>
          </a:p>
        </p:txBody>
      </p:sp>
      <p:cxnSp>
        <p:nvCxnSpPr>
          <p:cNvPr id="16" name="Straight Arrow Connector 15">
            <a:extLst>
              <a:ext uri="{FF2B5EF4-FFF2-40B4-BE49-F238E27FC236}">
                <a16:creationId xmlns:a16="http://schemas.microsoft.com/office/drawing/2014/main" id="{6F7C27BE-FB50-4306-BB26-DF082FD87684}"/>
              </a:ext>
            </a:extLst>
          </p:cNvPr>
          <p:cNvCxnSpPr>
            <a:stCxn id="4" idx="2"/>
            <a:endCxn id="13" idx="0"/>
          </p:cNvCxnSpPr>
          <p:nvPr/>
        </p:nvCxnSpPr>
        <p:spPr>
          <a:xfrm rot="16200000" flipH="1">
            <a:off x="2580481" y="2971007"/>
            <a:ext cx="250825" cy="10937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139A509-D30D-420B-98F6-9BB2514DE34B}"/>
              </a:ext>
            </a:extLst>
          </p:cNvPr>
          <p:cNvCxnSpPr>
            <a:stCxn id="4" idx="2"/>
            <a:endCxn id="14" idx="0"/>
          </p:cNvCxnSpPr>
          <p:nvPr/>
        </p:nvCxnSpPr>
        <p:spPr>
          <a:xfrm rot="5400000">
            <a:off x="1452563" y="2928938"/>
            <a:ext cx="242887" cy="11699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254" name="TextBox 25">
            <a:extLst>
              <a:ext uri="{FF2B5EF4-FFF2-40B4-BE49-F238E27FC236}">
                <a16:creationId xmlns:a16="http://schemas.microsoft.com/office/drawing/2014/main" id="{AA4A3AA0-2E8B-4344-BF4D-B71598091A52}"/>
              </a:ext>
            </a:extLst>
          </p:cNvPr>
          <p:cNvSpPr txBox="1">
            <a:spLocks noChangeArrowheads="1"/>
          </p:cNvSpPr>
          <p:nvPr/>
        </p:nvSpPr>
        <p:spPr bwMode="auto">
          <a:xfrm>
            <a:off x="71438" y="6381750"/>
            <a:ext cx="87487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hlinkClick r:id="rId7" action="ppaction://hlinksldjump"/>
              </a:rPr>
              <a:t>Once all hyperlinks on this slide have been used click here to progress to slide 9, specialist cardiovascular assessment and  diagnosis</a:t>
            </a:r>
            <a:endParaRPr lang="en-GB" altLang="en-US" sz="1200">
              <a:latin typeface="Arial" panose="020B0604020202020204" pitchFamily="34" charset="0"/>
              <a:cs typeface="Arial" panose="020B0604020202020204" pitchFamily="34" charset="0"/>
            </a:endParaRPr>
          </a:p>
        </p:txBody>
      </p:sp>
      <p:sp>
        <p:nvSpPr>
          <p:cNvPr id="10255" name="TextBox 16">
            <a:extLst>
              <a:ext uri="{FF2B5EF4-FFF2-40B4-BE49-F238E27FC236}">
                <a16:creationId xmlns:a16="http://schemas.microsoft.com/office/drawing/2014/main" id="{05715D23-79F0-4AF4-ABB1-0C3DBF756F4C}"/>
              </a:ext>
            </a:extLst>
          </p:cNvPr>
          <p:cNvSpPr txBox="1">
            <a:spLocks noChangeArrowheads="1"/>
          </p:cNvSpPr>
          <p:nvPr/>
        </p:nvSpPr>
        <p:spPr bwMode="auto">
          <a:xfrm>
            <a:off x="8675688" y="6434138"/>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970D2E7-6EC3-4ED5-81E7-9807A41A14E9}"/>
              </a:ext>
            </a:extLst>
          </p:cNvPr>
          <p:cNvSpPr txBox="1"/>
          <p:nvPr/>
        </p:nvSpPr>
        <p:spPr>
          <a:xfrm>
            <a:off x="1258888" y="1358900"/>
            <a:ext cx="6697662" cy="1422400"/>
          </a:xfrm>
          <a:prstGeom prst="rect">
            <a:avLst/>
          </a:prstGeom>
          <a:ln>
            <a:solidFill>
              <a:srgbClr val="D60093"/>
            </a:solidFill>
          </a:ln>
        </p:spPr>
        <p:style>
          <a:lnRef idx="2">
            <a:schemeClr val="accent4"/>
          </a:lnRef>
          <a:fillRef idx="1">
            <a:schemeClr val="lt1"/>
          </a:fillRef>
          <a:effectRef idx="0">
            <a:schemeClr val="accent4"/>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If there is nothing in the initial assessment to raise clinical or social concern, no further immediate management required</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If the presentation is not to the GP:</a:t>
            </a:r>
          </a:p>
          <a:p>
            <a:pPr marL="252000" indent="-108000" fontAlgn="auto">
              <a:spcBef>
                <a:spcPts val="0"/>
              </a:spcBef>
              <a:spcAft>
                <a:spcPts val="0"/>
              </a:spcAft>
              <a:buFont typeface="Courier New" pitchFamily="49" charset="0"/>
              <a:buChar char="–"/>
              <a:tabLst>
                <a:tab pos="144000" algn="l"/>
              </a:tabLst>
              <a:defRPr/>
            </a:pPr>
            <a:r>
              <a:rPr lang="en-GB" sz="1200" dirty="0">
                <a:latin typeface="Arial" pitchFamily="34" charset="0"/>
                <a:cs typeface="Arial" pitchFamily="34" charset="0"/>
              </a:rPr>
              <a:t>advise the person to take a copy of the patient report form and ECG record to their GP</a:t>
            </a:r>
          </a:p>
          <a:p>
            <a:pPr marL="252000" indent="-108000" fontAlgn="auto">
              <a:spcBef>
                <a:spcPts val="0"/>
              </a:spcBef>
              <a:spcAft>
                <a:spcPts val="0"/>
              </a:spcAft>
              <a:buFont typeface="Courier New" pitchFamily="49" charset="0"/>
              <a:buChar char="–"/>
              <a:tabLst>
                <a:tab pos="144000" algn="l"/>
              </a:tabLst>
              <a:defRPr/>
            </a:pPr>
            <a:r>
              <a:rPr lang="en-GB" sz="1200" dirty="0">
                <a:latin typeface="Arial" pitchFamily="34" charset="0"/>
                <a:cs typeface="Arial" pitchFamily="34" charset="0"/>
              </a:rPr>
              <a:t>inform the GP about the diagnosis, directly if possible</a:t>
            </a:r>
          </a:p>
          <a:p>
            <a:pPr marL="252000" indent="-108000" fontAlgn="auto">
              <a:spcBef>
                <a:spcPts val="0"/>
              </a:spcBef>
              <a:spcAft>
                <a:spcPts val="0"/>
              </a:spcAft>
              <a:buFont typeface="Courier New" pitchFamily="49" charset="0"/>
              <a:buChar char="–"/>
              <a:tabLst>
                <a:tab pos="144000" algn="l"/>
              </a:tabLst>
              <a:defRPr/>
            </a:pPr>
            <a:r>
              <a:rPr lang="en-GB" sz="1200" dirty="0">
                <a:latin typeface="Arial" pitchFamily="34" charset="0"/>
                <a:cs typeface="Arial" pitchFamily="34" charset="0"/>
              </a:rPr>
              <a:t>if an ECG has not been recorded, the GP should arrange one (and its interpretation as detailed in </a:t>
            </a:r>
            <a:r>
              <a:rPr lang="en-GB" sz="1200" dirty="0">
                <a:latin typeface="Arial" pitchFamily="34" charset="0"/>
                <a:cs typeface="Arial" pitchFamily="34" charset="0"/>
                <a:hlinkClick r:id="rId3" action="ppaction://hlinksldjump"/>
              </a:rPr>
              <a:t>box 2)</a:t>
            </a:r>
            <a:r>
              <a:rPr lang="en-GB" sz="1200" dirty="0">
                <a:latin typeface="Arial" pitchFamily="34" charset="0"/>
                <a:cs typeface="Arial" pitchFamily="34" charset="0"/>
              </a:rPr>
              <a:t>  within 3 days</a:t>
            </a:r>
          </a:p>
        </p:txBody>
      </p:sp>
      <p:sp>
        <p:nvSpPr>
          <p:cNvPr id="5" name="TextBox 4">
            <a:extLst>
              <a:ext uri="{FF2B5EF4-FFF2-40B4-BE49-F238E27FC236}">
                <a16:creationId xmlns:a16="http://schemas.microsoft.com/office/drawing/2014/main" id="{D4850419-A2B6-4B50-9FA7-164008572A25}"/>
              </a:ext>
            </a:extLst>
          </p:cNvPr>
          <p:cNvSpPr txBox="1"/>
          <p:nvPr/>
        </p:nvSpPr>
        <p:spPr>
          <a:xfrm>
            <a:off x="1258888" y="3429000"/>
            <a:ext cx="6697662" cy="1790700"/>
          </a:xfrm>
          <a:prstGeom prst="rect">
            <a:avLst/>
          </a:prstGeom>
          <a:ln/>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b="1" dirty="0">
                <a:latin typeface="Arial" pitchFamily="34" charset="0"/>
                <a:cs typeface="Arial" pitchFamily="34" charset="0"/>
              </a:rPr>
              <a:t>Advice</a:t>
            </a:r>
            <a:endParaRPr lang="en-GB" sz="1200"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Reassure the person that their prognosis is good</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Explain the mechanisms causing their syncope</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Advise people:</a:t>
            </a:r>
          </a:p>
          <a:p>
            <a:pPr marL="252000" indent="-108000" fontAlgn="auto">
              <a:spcBef>
                <a:spcPts val="0"/>
              </a:spcBef>
              <a:spcAft>
                <a:spcPts val="0"/>
              </a:spcAft>
              <a:buFont typeface="Calibri" pitchFamily="34" charset="0"/>
              <a:buChar char="–"/>
              <a:tabLst>
                <a:tab pos="108000" algn="l"/>
              </a:tabLst>
              <a:defRPr/>
            </a:pPr>
            <a:r>
              <a:rPr lang="en-GB" sz="1200" dirty="0">
                <a:latin typeface="Arial" pitchFamily="34" charset="0"/>
                <a:cs typeface="Arial" pitchFamily="34" charset="0"/>
              </a:rPr>
              <a:t>on possible trigger events and strategies to avoid them</a:t>
            </a:r>
          </a:p>
          <a:p>
            <a:pPr marL="252000" indent="-108000" fontAlgn="auto">
              <a:spcBef>
                <a:spcPts val="0"/>
              </a:spcBef>
              <a:spcAft>
                <a:spcPts val="0"/>
              </a:spcAft>
              <a:buFont typeface="Calibri" pitchFamily="34" charset="0"/>
              <a:buChar char="–"/>
              <a:tabLst>
                <a:tab pos="108000" algn="l"/>
              </a:tabLst>
              <a:defRPr/>
            </a:pPr>
            <a:r>
              <a:rPr lang="en-GB" sz="1200" dirty="0">
                <a:latin typeface="Arial" pitchFamily="34" charset="0"/>
                <a:cs typeface="Arial" pitchFamily="34" charset="0"/>
              </a:rPr>
              <a:t>to keep a record of their symptoms, when they occur and what they were doing at the time to help understand trigger events</a:t>
            </a:r>
          </a:p>
          <a:p>
            <a:pPr marL="252000" indent="-108000" fontAlgn="auto">
              <a:spcBef>
                <a:spcPts val="0"/>
              </a:spcBef>
              <a:spcAft>
                <a:spcPts val="0"/>
              </a:spcAft>
              <a:buFont typeface="Calibri" pitchFamily="34" charset="0"/>
              <a:buChar char="–"/>
              <a:tabLst>
                <a:tab pos="108000" algn="l"/>
              </a:tabLst>
              <a:defRPr/>
            </a:pPr>
            <a:r>
              <a:rPr lang="en-GB" sz="1200" dirty="0">
                <a:latin typeface="Arial" pitchFamily="34" charset="0"/>
                <a:cs typeface="Arial" pitchFamily="34" charset="0"/>
              </a:rPr>
              <a:t>to consult their GP if they experience further TLoC, particularly if this differs from their recent episode</a:t>
            </a:r>
            <a:endParaRPr lang="en-GB" sz="1200" b="1" dirty="0">
              <a:latin typeface="Arial" pitchFamily="34" charset="0"/>
              <a:cs typeface="Arial" pitchFamily="34" charset="0"/>
            </a:endParaRPr>
          </a:p>
        </p:txBody>
      </p:sp>
      <p:sp>
        <p:nvSpPr>
          <p:cNvPr id="11268" name="TextBox 5">
            <a:extLst>
              <a:ext uri="{FF2B5EF4-FFF2-40B4-BE49-F238E27FC236}">
                <a16:creationId xmlns:a16="http://schemas.microsoft.com/office/drawing/2014/main" id="{664C5917-52CE-48BC-A449-6F2A0F53201A}"/>
              </a:ext>
            </a:extLst>
          </p:cNvPr>
          <p:cNvSpPr txBox="1">
            <a:spLocks noChangeArrowheads="1"/>
          </p:cNvSpPr>
          <p:nvPr/>
        </p:nvSpPr>
        <p:spPr bwMode="auto">
          <a:xfrm>
            <a:off x="1476375" y="334963"/>
            <a:ext cx="66246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400" b="1">
                <a:latin typeface="Arial" panose="020B0604020202020204" pitchFamily="34" charset="0"/>
                <a:cs typeface="Arial" panose="020B0604020202020204" pitchFamily="34" charset="0"/>
              </a:rPr>
              <a:t>Person </a:t>
            </a:r>
            <a:r>
              <a:rPr lang="en-GB" altLang="en-US" sz="1400" b="1">
                <a:solidFill>
                  <a:srgbClr val="FF0000"/>
                </a:solidFill>
                <a:latin typeface="Arial" panose="020B0604020202020204" pitchFamily="34" charset="0"/>
                <a:cs typeface="Arial" panose="020B0604020202020204" pitchFamily="34" charset="0"/>
              </a:rPr>
              <a:t>has </a:t>
            </a:r>
            <a:r>
              <a:rPr lang="en-GB" altLang="en-US" sz="1400" b="1">
                <a:latin typeface="Arial" panose="020B0604020202020204" pitchFamily="34" charset="0"/>
                <a:cs typeface="Arial" panose="020B0604020202020204" pitchFamily="34" charset="0"/>
              </a:rPr>
              <a:t>been diagnosed with uncomplicated faint (uncomplicated vasovagal syncope) or situational syncope</a:t>
            </a:r>
          </a:p>
        </p:txBody>
      </p:sp>
      <p:cxnSp>
        <p:nvCxnSpPr>
          <p:cNvPr id="8" name="Straight Arrow Connector 7">
            <a:extLst>
              <a:ext uri="{FF2B5EF4-FFF2-40B4-BE49-F238E27FC236}">
                <a16:creationId xmlns:a16="http://schemas.microsoft.com/office/drawing/2014/main" id="{45499891-0C26-4597-97BB-BB77B9EA167C}"/>
              </a:ext>
            </a:extLst>
          </p:cNvPr>
          <p:cNvCxnSpPr>
            <a:stCxn id="4" idx="2"/>
            <a:endCxn id="5" idx="0"/>
          </p:cNvCxnSpPr>
          <p:nvPr/>
        </p:nvCxnSpPr>
        <p:spPr>
          <a:xfrm rot="5400000">
            <a:off x="4283075" y="3105150"/>
            <a:ext cx="6492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70" name="TextBox 8">
            <a:extLst>
              <a:ext uri="{FF2B5EF4-FFF2-40B4-BE49-F238E27FC236}">
                <a16:creationId xmlns:a16="http://schemas.microsoft.com/office/drawing/2014/main" id="{48F3642E-74D3-4F2C-8C43-3A7C120116FC}"/>
              </a:ext>
            </a:extLst>
          </p:cNvPr>
          <p:cNvSpPr txBox="1">
            <a:spLocks noChangeArrowheads="1"/>
          </p:cNvSpPr>
          <p:nvPr/>
        </p:nvSpPr>
        <p:spPr bwMode="auto">
          <a:xfrm>
            <a:off x="395288" y="5876925"/>
            <a:ext cx="36004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200">
                <a:latin typeface="Arial" panose="020B0604020202020204" pitchFamily="34" charset="0"/>
                <a:cs typeface="Arial" panose="020B0604020202020204" pitchFamily="34" charset="0"/>
                <a:hlinkClick r:id="" action="ppaction://hlinkshowjump?jump=previousslide"/>
              </a:rPr>
              <a:t>Return to slide 6 (red flags and initial diagnosis)</a:t>
            </a:r>
            <a:endParaRPr lang="en-GB" altLang="en-US" sz="1200">
              <a:latin typeface="Arial" panose="020B0604020202020204" pitchFamily="34" charset="0"/>
              <a:cs typeface="Arial" panose="020B0604020202020204" pitchFamily="34" charset="0"/>
            </a:endParaRPr>
          </a:p>
        </p:txBody>
      </p:sp>
      <p:sp>
        <p:nvSpPr>
          <p:cNvPr id="11271" name="TextBox 8">
            <a:extLst>
              <a:ext uri="{FF2B5EF4-FFF2-40B4-BE49-F238E27FC236}">
                <a16:creationId xmlns:a16="http://schemas.microsoft.com/office/drawing/2014/main" id="{9BAED235-7D9E-43E8-875B-EC87666FE375}"/>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a:extLst>
              <a:ext uri="{FF2B5EF4-FFF2-40B4-BE49-F238E27FC236}">
                <a16:creationId xmlns:a16="http://schemas.microsoft.com/office/drawing/2014/main" id="{03F669BC-A361-46E1-85B5-0870059F79B1}"/>
              </a:ext>
            </a:extLst>
          </p:cNvPr>
          <p:cNvSpPr txBox="1">
            <a:spLocks noChangeArrowheads="1"/>
          </p:cNvSpPr>
          <p:nvPr/>
        </p:nvSpPr>
        <p:spPr bwMode="auto">
          <a:xfrm>
            <a:off x="179388" y="188913"/>
            <a:ext cx="87852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400" b="1">
                <a:latin typeface="Arial" panose="020B0604020202020204" pitchFamily="34" charset="0"/>
                <a:cs typeface="Arial" panose="020B0604020202020204" pitchFamily="34" charset="0"/>
              </a:rPr>
              <a:t>Person </a:t>
            </a:r>
            <a:r>
              <a:rPr lang="en-GB" altLang="en-US" sz="1400" b="1">
                <a:solidFill>
                  <a:srgbClr val="FF0000"/>
                </a:solidFill>
                <a:latin typeface="Arial" panose="020B0604020202020204" pitchFamily="34" charset="0"/>
                <a:cs typeface="Arial" panose="020B0604020202020204" pitchFamily="34" charset="0"/>
              </a:rPr>
              <a:t>has not</a:t>
            </a:r>
            <a:r>
              <a:rPr lang="en-GB" altLang="en-US" sz="1400" b="1">
                <a:latin typeface="Arial" panose="020B0604020202020204" pitchFamily="34" charset="0"/>
                <a:cs typeface="Arial" panose="020B0604020202020204" pitchFamily="34" charset="0"/>
              </a:rPr>
              <a:t> been diagnosed with uncomplicated faint (uncomplicated vasovagal syncope) or situational syncope</a:t>
            </a:r>
          </a:p>
        </p:txBody>
      </p:sp>
      <p:sp>
        <p:nvSpPr>
          <p:cNvPr id="4" name="TextBox 3">
            <a:extLst>
              <a:ext uri="{FF2B5EF4-FFF2-40B4-BE49-F238E27FC236}">
                <a16:creationId xmlns:a16="http://schemas.microsoft.com/office/drawing/2014/main" id="{9F0C8FB1-4376-4C79-BF15-716A157211C6}"/>
              </a:ext>
            </a:extLst>
          </p:cNvPr>
          <p:cNvSpPr txBox="1"/>
          <p:nvPr/>
        </p:nvSpPr>
        <p:spPr>
          <a:xfrm>
            <a:off x="2627313" y="2205038"/>
            <a:ext cx="4392612" cy="682625"/>
          </a:xfrm>
          <a:prstGeom prst="rect">
            <a:avLst/>
          </a:prstGeom>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b="1" dirty="0">
                <a:latin typeface="Arial" pitchFamily="34" charset="0"/>
                <a:cs typeface="Arial" pitchFamily="34" charset="0"/>
              </a:rPr>
              <a:t>Orthostatic hypotension suspected </a:t>
            </a:r>
          </a:p>
          <a:p>
            <a:pPr fontAlgn="auto">
              <a:spcBef>
                <a:spcPts val="0"/>
              </a:spcBef>
              <a:spcAft>
                <a:spcPts val="0"/>
              </a:spcAft>
              <a:defRPr/>
            </a:pPr>
            <a:r>
              <a:rPr lang="en-GB" sz="1200" dirty="0">
                <a:latin typeface="Arial" pitchFamily="34" charset="0"/>
                <a:cs typeface="Arial" pitchFamily="34" charset="0"/>
              </a:rPr>
              <a:t>Measure lying and standing blood pressure – repeat measurements while standing for 3 minutes</a:t>
            </a:r>
            <a:endParaRPr lang="en-GB" sz="1200" b="1" dirty="0">
              <a:latin typeface="Arial" pitchFamily="34" charset="0"/>
              <a:cs typeface="Arial" pitchFamily="34" charset="0"/>
            </a:endParaRPr>
          </a:p>
        </p:txBody>
      </p:sp>
      <p:sp>
        <p:nvSpPr>
          <p:cNvPr id="5" name="TextBox 4">
            <a:extLst>
              <a:ext uri="{FF2B5EF4-FFF2-40B4-BE49-F238E27FC236}">
                <a16:creationId xmlns:a16="http://schemas.microsoft.com/office/drawing/2014/main" id="{460A32A5-6B0D-4DEC-A248-79CC5589B5FA}"/>
              </a:ext>
            </a:extLst>
          </p:cNvPr>
          <p:cNvSpPr txBox="1"/>
          <p:nvPr/>
        </p:nvSpPr>
        <p:spPr>
          <a:xfrm>
            <a:off x="2627313" y="3114675"/>
            <a:ext cx="4392612" cy="314325"/>
          </a:xfrm>
          <a:prstGeom prst="rect">
            <a:avLst/>
          </a:prstGeom>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Do clinical measurements confirm orthostatic hypotension?</a:t>
            </a:r>
          </a:p>
        </p:txBody>
      </p:sp>
      <p:sp>
        <p:nvSpPr>
          <p:cNvPr id="6" name="TextBox 5">
            <a:extLst>
              <a:ext uri="{FF2B5EF4-FFF2-40B4-BE49-F238E27FC236}">
                <a16:creationId xmlns:a16="http://schemas.microsoft.com/office/drawing/2014/main" id="{827BE41D-D42F-4473-B2F6-DF30CE6761E4}"/>
              </a:ext>
            </a:extLst>
          </p:cNvPr>
          <p:cNvSpPr txBox="1"/>
          <p:nvPr/>
        </p:nvSpPr>
        <p:spPr>
          <a:xfrm>
            <a:off x="250825" y="2205038"/>
            <a:ext cx="2035175" cy="1422400"/>
          </a:xfrm>
          <a:prstGeom prst="rect">
            <a:avLst/>
          </a:prstGeom>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b="1" dirty="0">
                <a:latin typeface="Arial" pitchFamily="34" charset="0"/>
                <a:cs typeface="Arial" pitchFamily="34" charset="0"/>
              </a:rPr>
              <a:t>Epilepsy suspected</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Refer for an assessment by a specialist in epilepsy – the person should be seen within 2 weeks</a:t>
            </a:r>
            <a:r>
              <a:rPr lang="en-GB" sz="1200" baseline="30000" dirty="0">
                <a:latin typeface="Arial" pitchFamily="34" charset="0"/>
                <a:cs typeface="Arial" pitchFamily="34" charset="0"/>
              </a:rPr>
              <a:t>1</a:t>
            </a:r>
            <a:r>
              <a:rPr lang="en-GB" sz="1200" dirty="0">
                <a:latin typeface="Arial" pitchFamily="34" charset="0"/>
                <a:cs typeface="Arial" pitchFamily="34" charset="0"/>
              </a:rPr>
              <a:t> </a:t>
            </a:r>
            <a:endParaRPr lang="en-GB" sz="1200" b="1"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Give advice as detailed in </a:t>
            </a:r>
            <a:r>
              <a:rPr lang="en-GB" sz="1200" dirty="0">
                <a:latin typeface="Arial" pitchFamily="34" charset="0"/>
                <a:cs typeface="Arial" pitchFamily="34" charset="0"/>
                <a:hlinkClick r:id="rId3" action="ppaction://hlinksldjump"/>
              </a:rPr>
              <a:t>box 5</a:t>
            </a:r>
            <a:endParaRPr lang="en-GB" sz="1200" b="1" dirty="0">
              <a:latin typeface="Arial" pitchFamily="34" charset="0"/>
              <a:cs typeface="Arial" pitchFamily="34" charset="0"/>
            </a:endParaRPr>
          </a:p>
        </p:txBody>
      </p:sp>
      <p:sp>
        <p:nvSpPr>
          <p:cNvPr id="9" name="TextBox 8">
            <a:extLst>
              <a:ext uri="{FF2B5EF4-FFF2-40B4-BE49-F238E27FC236}">
                <a16:creationId xmlns:a16="http://schemas.microsoft.com/office/drawing/2014/main" id="{8FF5E376-A44B-46F4-B744-2D8B1F71EB5D}"/>
              </a:ext>
            </a:extLst>
          </p:cNvPr>
          <p:cNvSpPr txBox="1"/>
          <p:nvPr/>
        </p:nvSpPr>
        <p:spPr>
          <a:xfrm>
            <a:off x="2627313" y="4005263"/>
            <a:ext cx="2665412" cy="682625"/>
          </a:xfrm>
          <a:prstGeom prst="rect">
            <a:avLst/>
          </a:prstGeom>
          <a:ln>
            <a:solidFill>
              <a:srgbClr val="D60093"/>
            </a:solidFill>
          </a:ln>
        </p:spPr>
        <p:style>
          <a:lnRef idx="2">
            <a:schemeClr val="accent4"/>
          </a:lnRef>
          <a:fillRef idx="1">
            <a:schemeClr val="lt1"/>
          </a:fillRef>
          <a:effectRef idx="0">
            <a:schemeClr val="accent4"/>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Consider likely causes, including drug therapy</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Manage appropriately</a:t>
            </a:r>
            <a:r>
              <a:rPr lang="en-GB" sz="1200" baseline="30000" dirty="0">
                <a:latin typeface="Arial" pitchFamily="34" charset="0"/>
                <a:cs typeface="Arial" pitchFamily="34" charset="0"/>
              </a:rPr>
              <a:t>2</a:t>
            </a:r>
            <a:endParaRPr lang="en-GB" sz="1200" b="1" dirty="0">
              <a:latin typeface="Arial" pitchFamily="34" charset="0"/>
              <a:cs typeface="Arial" pitchFamily="34" charset="0"/>
            </a:endParaRPr>
          </a:p>
        </p:txBody>
      </p:sp>
      <p:sp>
        <p:nvSpPr>
          <p:cNvPr id="10" name="TextBox 9">
            <a:extLst>
              <a:ext uri="{FF2B5EF4-FFF2-40B4-BE49-F238E27FC236}">
                <a16:creationId xmlns:a16="http://schemas.microsoft.com/office/drawing/2014/main" id="{92773F62-1207-48C0-A9FE-5B62B156F941}"/>
              </a:ext>
            </a:extLst>
          </p:cNvPr>
          <p:cNvSpPr txBox="1"/>
          <p:nvPr/>
        </p:nvSpPr>
        <p:spPr>
          <a:xfrm>
            <a:off x="1235075" y="5013325"/>
            <a:ext cx="4057650" cy="1606550"/>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b="1" dirty="0">
                <a:latin typeface="Arial" pitchFamily="34" charset="0"/>
                <a:cs typeface="Arial" pitchFamily="34" charset="0"/>
              </a:rPr>
              <a:t>Advice</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Explain the mechanisms causing their syncope</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Discuss and review possible causes, especially drug therapy</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Discuss the prognostic implications and treatment options available</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Advise people what to do if they experience another TLoC</a:t>
            </a:r>
            <a:endParaRPr lang="en-GB" sz="1200" b="1" dirty="0">
              <a:latin typeface="Arial" pitchFamily="34" charset="0"/>
              <a:cs typeface="Arial" pitchFamily="34" charset="0"/>
            </a:endParaRPr>
          </a:p>
        </p:txBody>
      </p:sp>
      <p:sp>
        <p:nvSpPr>
          <p:cNvPr id="15" name="TextBox 14">
            <a:extLst>
              <a:ext uri="{FF2B5EF4-FFF2-40B4-BE49-F238E27FC236}">
                <a16:creationId xmlns:a16="http://schemas.microsoft.com/office/drawing/2014/main" id="{49556A52-24E6-4BB0-8012-035318FA7E62}"/>
              </a:ext>
            </a:extLst>
          </p:cNvPr>
          <p:cNvSpPr txBox="1"/>
          <p:nvPr/>
        </p:nvSpPr>
        <p:spPr>
          <a:xfrm>
            <a:off x="7539038" y="2279650"/>
            <a:ext cx="1497012" cy="2898775"/>
          </a:xfrm>
          <a:prstGeom prst="rect">
            <a:avLst/>
          </a:prstGeom>
          <a:ln/>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Refer for specialist </a:t>
            </a:r>
            <a:r>
              <a:rPr lang="en-GB" sz="1200" dirty="0">
                <a:latin typeface="Arial" pitchFamily="34" charset="0"/>
                <a:cs typeface="Arial" pitchFamily="34" charset="0"/>
                <a:hlinkClick r:id="rId4" action="ppaction://hlinksldjump"/>
              </a:rPr>
              <a:t>cardiovascular assessment </a:t>
            </a:r>
            <a:r>
              <a:rPr lang="en-GB" sz="1200" dirty="0">
                <a:latin typeface="Arial" pitchFamily="34" charset="0"/>
                <a:cs typeface="Arial" pitchFamily="34" charset="0"/>
              </a:rPr>
              <a:t>by the most appropriate local service</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If the person presents to the ambulance service, take them to the Emergency Department </a:t>
            </a:r>
            <a:endParaRPr lang="en-GB" sz="1200" b="1"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Give advice as detailed in </a:t>
            </a:r>
            <a:r>
              <a:rPr lang="en-GB" sz="1200" dirty="0">
                <a:latin typeface="Arial" pitchFamily="34" charset="0"/>
                <a:cs typeface="Arial" pitchFamily="34" charset="0"/>
                <a:hlinkClick r:id="rId3" action="ppaction://hlinksldjump"/>
              </a:rPr>
              <a:t>box 5</a:t>
            </a:r>
            <a:endParaRPr lang="en-GB" sz="1200" b="1" dirty="0">
              <a:latin typeface="Arial" pitchFamily="34" charset="0"/>
              <a:cs typeface="Arial" pitchFamily="34" charset="0"/>
            </a:endParaRPr>
          </a:p>
        </p:txBody>
      </p:sp>
      <p:sp>
        <p:nvSpPr>
          <p:cNvPr id="16" name="TextBox 15">
            <a:extLst>
              <a:ext uri="{FF2B5EF4-FFF2-40B4-BE49-F238E27FC236}">
                <a16:creationId xmlns:a16="http://schemas.microsoft.com/office/drawing/2014/main" id="{2CA0C7A1-F300-4B8D-81D6-59D621582227}"/>
              </a:ext>
            </a:extLst>
          </p:cNvPr>
          <p:cNvSpPr txBox="1"/>
          <p:nvPr/>
        </p:nvSpPr>
        <p:spPr>
          <a:xfrm>
            <a:off x="5580063" y="4005263"/>
            <a:ext cx="1849437" cy="2344737"/>
          </a:xfrm>
          <a:prstGeom prst="rect">
            <a:avLst/>
          </a:prstGeom>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Refer for specialist </a:t>
            </a:r>
            <a:r>
              <a:rPr lang="en-GB" sz="1200" dirty="0">
                <a:latin typeface="Arial" pitchFamily="34" charset="0"/>
                <a:cs typeface="Arial" pitchFamily="34" charset="0"/>
                <a:hlinkClick r:id="rId4" action="ppaction://hlinksldjump"/>
              </a:rPr>
              <a:t>cardiovascular assessment </a:t>
            </a:r>
            <a:r>
              <a:rPr lang="en-GB" sz="1200" dirty="0">
                <a:latin typeface="Arial" pitchFamily="34" charset="0"/>
                <a:cs typeface="Arial" pitchFamily="34" charset="0"/>
              </a:rPr>
              <a:t>by the most appropriate local service</a:t>
            </a:r>
            <a:endParaRPr lang="en-GB" sz="1000"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If the person presents to the ambulance service, take them to the Emergency Department</a:t>
            </a:r>
            <a:endParaRPr lang="en-GB" sz="1000" b="1" dirty="0">
              <a:latin typeface="Arial" pitchFamily="34" charset="0"/>
              <a:cs typeface="Arial" pitchFamily="34" charset="0"/>
            </a:endParaRP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Give advice as detailed in </a:t>
            </a:r>
            <a:r>
              <a:rPr lang="en-GB" sz="1200" dirty="0">
                <a:latin typeface="Arial" pitchFamily="34" charset="0"/>
                <a:cs typeface="Arial" pitchFamily="34" charset="0"/>
                <a:hlinkClick r:id="rId3" action="ppaction://hlinksldjump"/>
              </a:rPr>
              <a:t>box 5</a:t>
            </a:r>
            <a:endParaRPr lang="en-GB" sz="1000" b="1" dirty="0">
              <a:latin typeface="Arial" pitchFamily="34" charset="0"/>
              <a:cs typeface="Arial" pitchFamily="34" charset="0"/>
            </a:endParaRPr>
          </a:p>
        </p:txBody>
      </p:sp>
      <p:sp>
        <p:nvSpPr>
          <p:cNvPr id="12298" name="TextBox 31">
            <a:extLst>
              <a:ext uri="{FF2B5EF4-FFF2-40B4-BE49-F238E27FC236}">
                <a16:creationId xmlns:a16="http://schemas.microsoft.com/office/drawing/2014/main" id="{796A5466-A65D-4FAB-9361-B5F2DDB7ADD9}"/>
              </a:ext>
            </a:extLst>
          </p:cNvPr>
          <p:cNvSpPr txBox="1">
            <a:spLocks noChangeArrowheads="1"/>
          </p:cNvSpPr>
          <p:nvPr/>
        </p:nvSpPr>
        <p:spPr bwMode="auto">
          <a:xfrm>
            <a:off x="6421438" y="3644900"/>
            <a:ext cx="45402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No</a:t>
            </a:r>
          </a:p>
        </p:txBody>
      </p:sp>
      <p:sp>
        <p:nvSpPr>
          <p:cNvPr id="12299" name="TextBox 30">
            <a:extLst>
              <a:ext uri="{FF2B5EF4-FFF2-40B4-BE49-F238E27FC236}">
                <a16:creationId xmlns:a16="http://schemas.microsoft.com/office/drawing/2014/main" id="{C7B6EC13-8B32-49E2-AC88-6C6235A18733}"/>
              </a:ext>
            </a:extLst>
          </p:cNvPr>
          <p:cNvSpPr txBox="1">
            <a:spLocks noChangeArrowheads="1"/>
          </p:cNvSpPr>
          <p:nvPr/>
        </p:nvSpPr>
        <p:spPr bwMode="auto">
          <a:xfrm>
            <a:off x="3487738" y="3690938"/>
            <a:ext cx="50800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rPr>
              <a:t>Yes</a:t>
            </a:r>
          </a:p>
        </p:txBody>
      </p:sp>
      <p:sp>
        <p:nvSpPr>
          <p:cNvPr id="19" name="TextBox 18">
            <a:extLst>
              <a:ext uri="{FF2B5EF4-FFF2-40B4-BE49-F238E27FC236}">
                <a16:creationId xmlns:a16="http://schemas.microsoft.com/office/drawing/2014/main" id="{C28A160B-6B97-40B6-9B1E-4AD9358315E1}"/>
              </a:ext>
            </a:extLst>
          </p:cNvPr>
          <p:cNvSpPr txBox="1"/>
          <p:nvPr/>
        </p:nvSpPr>
        <p:spPr>
          <a:xfrm>
            <a:off x="971550" y="765175"/>
            <a:ext cx="7488238" cy="498475"/>
          </a:xfrm>
          <a:prstGeom prst="rect">
            <a:avLst/>
          </a:prstGeom>
        </p:spPr>
        <p:style>
          <a:lnRef idx="2">
            <a:schemeClr val="accent1"/>
          </a:lnRef>
          <a:fillRef idx="1">
            <a:schemeClr val="lt1"/>
          </a:fillRef>
          <a:effectRef idx="0">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Epilepsy (</a:t>
            </a:r>
            <a:r>
              <a:rPr lang="en-GB" sz="1200" dirty="0">
                <a:latin typeface="Arial" pitchFamily="34" charset="0"/>
                <a:cs typeface="Arial" pitchFamily="34" charset="0"/>
                <a:hlinkClick r:id="rId5" action="ppaction://hlinksldjump"/>
              </a:rPr>
              <a:t>see box 6</a:t>
            </a:r>
            <a:r>
              <a:rPr lang="en-GB" sz="1200" dirty="0">
                <a:latin typeface="Arial" pitchFamily="34" charset="0"/>
                <a:cs typeface="Arial" pitchFamily="34" charset="0"/>
              </a:rPr>
              <a:t>) or orthostatic hypotension suspected (suspect orthostatic hypertension when  there are no features from the initial assessment that suggest an alternative diagnosis </a:t>
            </a:r>
            <a:r>
              <a:rPr lang="en-GB" sz="1200" b="1" dirty="0">
                <a:latin typeface="Arial" pitchFamily="34" charset="0"/>
                <a:cs typeface="Arial" pitchFamily="34" charset="0"/>
              </a:rPr>
              <a:t>and </a:t>
            </a:r>
            <a:r>
              <a:rPr lang="en-GB" sz="1200" dirty="0">
                <a:latin typeface="Arial" pitchFamily="34" charset="0"/>
                <a:cs typeface="Arial" pitchFamily="34" charset="0"/>
              </a:rPr>
              <a:t>the history is typical)?</a:t>
            </a:r>
          </a:p>
        </p:txBody>
      </p:sp>
      <p:sp>
        <p:nvSpPr>
          <p:cNvPr id="20" name="TextBox 19">
            <a:extLst>
              <a:ext uri="{FF2B5EF4-FFF2-40B4-BE49-F238E27FC236}">
                <a16:creationId xmlns:a16="http://schemas.microsoft.com/office/drawing/2014/main" id="{36B3A71B-72B4-42E1-B894-93D95CBB599D}"/>
              </a:ext>
            </a:extLst>
          </p:cNvPr>
          <p:cNvSpPr txBox="1"/>
          <p:nvPr/>
        </p:nvSpPr>
        <p:spPr>
          <a:xfrm>
            <a:off x="1835150" y="1603375"/>
            <a:ext cx="600075" cy="312738"/>
          </a:xfrm>
          <a:prstGeom prst="rect">
            <a:avLst/>
          </a:prstGeom>
          <a:gradFill flip="none" rotWithShape="1">
            <a:gsLst>
              <a:gs pos="0">
                <a:srgbClr val="D60093">
                  <a:tint val="66000"/>
                  <a:satMod val="160000"/>
                </a:srgbClr>
              </a:gs>
              <a:gs pos="50000">
                <a:srgbClr val="D60093">
                  <a:tint val="44500"/>
                  <a:satMod val="160000"/>
                </a:srgbClr>
              </a:gs>
              <a:gs pos="100000">
                <a:srgbClr val="D60093">
                  <a:tint val="23500"/>
                  <a:satMod val="160000"/>
                </a:srgbClr>
              </a:gs>
            </a:gsLst>
            <a:lin ang="13500000" scaled="1"/>
            <a:tileRect/>
          </a:gradFill>
          <a:ln>
            <a:solidFill>
              <a:srgbClr val="D60093"/>
            </a:solidFill>
          </a:ln>
        </p:spPr>
        <p:style>
          <a:lnRef idx="2">
            <a:schemeClr val="accent4"/>
          </a:lnRef>
          <a:fillRef idx="1">
            <a:schemeClr val="lt1"/>
          </a:fillRef>
          <a:effectRef idx="0">
            <a:schemeClr val="accent4"/>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Yes</a:t>
            </a:r>
          </a:p>
        </p:txBody>
      </p:sp>
      <p:sp>
        <p:nvSpPr>
          <p:cNvPr id="21" name="TextBox 20">
            <a:extLst>
              <a:ext uri="{FF2B5EF4-FFF2-40B4-BE49-F238E27FC236}">
                <a16:creationId xmlns:a16="http://schemas.microsoft.com/office/drawing/2014/main" id="{0C25FA98-ACEC-4EB6-9F63-A80B8563A275}"/>
              </a:ext>
            </a:extLst>
          </p:cNvPr>
          <p:cNvSpPr txBox="1"/>
          <p:nvPr/>
        </p:nvSpPr>
        <p:spPr>
          <a:xfrm>
            <a:off x="7859713" y="1603375"/>
            <a:ext cx="600075" cy="312738"/>
          </a:xfrm>
          <a:prstGeom prst="rect">
            <a:avLst/>
          </a:prstGeom>
          <a:ln/>
        </p:spPr>
        <p:style>
          <a:lnRef idx="1">
            <a:schemeClr val="accent1"/>
          </a:lnRef>
          <a:fillRef idx="2">
            <a:schemeClr val="accent1"/>
          </a:fillRef>
          <a:effectRef idx="1">
            <a:schemeClr val="accent1"/>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No</a:t>
            </a:r>
          </a:p>
        </p:txBody>
      </p:sp>
      <p:cxnSp>
        <p:nvCxnSpPr>
          <p:cNvPr id="27" name="Elbow Connector 26">
            <a:extLst>
              <a:ext uri="{FF2B5EF4-FFF2-40B4-BE49-F238E27FC236}">
                <a16:creationId xmlns:a16="http://schemas.microsoft.com/office/drawing/2014/main" id="{B53D5345-93D9-41C4-B82E-CF7C1D6AADC6}"/>
              </a:ext>
            </a:extLst>
          </p:cNvPr>
          <p:cNvCxnSpPr>
            <a:stCxn id="19" idx="2"/>
            <a:endCxn id="20" idx="0"/>
          </p:cNvCxnSpPr>
          <p:nvPr/>
        </p:nvCxnSpPr>
        <p:spPr>
          <a:xfrm rot="5400000">
            <a:off x="3255963" y="142875"/>
            <a:ext cx="339725" cy="258127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Elbow Connector 36">
            <a:extLst>
              <a:ext uri="{FF2B5EF4-FFF2-40B4-BE49-F238E27FC236}">
                <a16:creationId xmlns:a16="http://schemas.microsoft.com/office/drawing/2014/main" id="{DD7CD9FD-2BFC-4B36-8F32-F445051738BE}"/>
              </a:ext>
            </a:extLst>
          </p:cNvPr>
          <p:cNvCxnSpPr>
            <a:stCxn id="19" idx="2"/>
            <a:endCxn id="21" idx="0"/>
          </p:cNvCxnSpPr>
          <p:nvPr/>
        </p:nvCxnSpPr>
        <p:spPr>
          <a:xfrm rot="16200000" flipH="1">
            <a:off x="6268244" y="-288131"/>
            <a:ext cx="339725" cy="3443287"/>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D138D6D9-AC85-479F-AE48-E6DE1031A90D}"/>
              </a:ext>
            </a:extLst>
          </p:cNvPr>
          <p:cNvCxnSpPr/>
          <p:nvPr/>
        </p:nvCxnSpPr>
        <p:spPr>
          <a:xfrm rot="17280000" flipH="1">
            <a:off x="7992269" y="2034382"/>
            <a:ext cx="363537" cy="127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Elbow Connector 40">
            <a:extLst>
              <a:ext uri="{FF2B5EF4-FFF2-40B4-BE49-F238E27FC236}">
                <a16:creationId xmlns:a16="http://schemas.microsoft.com/office/drawing/2014/main" id="{4D43B1C3-B5B8-43E9-958E-52299BD33A81}"/>
              </a:ext>
            </a:extLst>
          </p:cNvPr>
          <p:cNvCxnSpPr>
            <a:stCxn id="20" idx="2"/>
            <a:endCxn id="6" idx="0"/>
          </p:cNvCxnSpPr>
          <p:nvPr/>
        </p:nvCxnSpPr>
        <p:spPr>
          <a:xfrm rot="5400000">
            <a:off x="1557338" y="1627188"/>
            <a:ext cx="288925" cy="86677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Elbow Connector 44">
            <a:extLst>
              <a:ext uri="{FF2B5EF4-FFF2-40B4-BE49-F238E27FC236}">
                <a16:creationId xmlns:a16="http://schemas.microsoft.com/office/drawing/2014/main" id="{E057E9DF-79C4-4C50-9BAC-FAC92772FBBA}"/>
              </a:ext>
            </a:extLst>
          </p:cNvPr>
          <p:cNvCxnSpPr>
            <a:stCxn id="20" idx="2"/>
            <a:endCxn id="4" idx="0"/>
          </p:cNvCxnSpPr>
          <p:nvPr/>
        </p:nvCxnSpPr>
        <p:spPr>
          <a:xfrm rot="16200000" flipH="1">
            <a:off x="3335338" y="715963"/>
            <a:ext cx="288925" cy="268922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4FE99C09-56EB-43BC-AB87-2ABD3208A700}"/>
              </a:ext>
            </a:extLst>
          </p:cNvPr>
          <p:cNvCxnSpPr>
            <a:stCxn id="4" idx="2"/>
            <a:endCxn id="5" idx="0"/>
          </p:cNvCxnSpPr>
          <p:nvPr/>
        </p:nvCxnSpPr>
        <p:spPr>
          <a:xfrm rot="5400000">
            <a:off x="4710112" y="3001963"/>
            <a:ext cx="22701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Elbow Connector 48">
            <a:extLst>
              <a:ext uri="{FF2B5EF4-FFF2-40B4-BE49-F238E27FC236}">
                <a16:creationId xmlns:a16="http://schemas.microsoft.com/office/drawing/2014/main" id="{FA692220-22AD-425F-A483-48D74B5A7DB2}"/>
              </a:ext>
            </a:extLst>
          </p:cNvPr>
          <p:cNvCxnSpPr>
            <a:stCxn id="5" idx="2"/>
            <a:endCxn id="9" idx="0"/>
          </p:cNvCxnSpPr>
          <p:nvPr/>
        </p:nvCxnSpPr>
        <p:spPr>
          <a:xfrm rot="5400000">
            <a:off x="4103687" y="3284538"/>
            <a:ext cx="576263" cy="86518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Elbow Connector 50">
            <a:extLst>
              <a:ext uri="{FF2B5EF4-FFF2-40B4-BE49-F238E27FC236}">
                <a16:creationId xmlns:a16="http://schemas.microsoft.com/office/drawing/2014/main" id="{CCCB377F-8411-4B77-A7B2-6CB24A3FC34F}"/>
              </a:ext>
            </a:extLst>
          </p:cNvPr>
          <p:cNvCxnSpPr>
            <a:stCxn id="5" idx="2"/>
            <a:endCxn id="16" idx="0"/>
          </p:cNvCxnSpPr>
          <p:nvPr/>
        </p:nvCxnSpPr>
        <p:spPr>
          <a:xfrm rot="16200000" flipH="1">
            <a:off x="5376862" y="2876551"/>
            <a:ext cx="576263" cy="168116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029A2D91-BA16-42EE-AED3-1CA9B046471E}"/>
              </a:ext>
            </a:extLst>
          </p:cNvPr>
          <p:cNvCxnSpPr/>
          <p:nvPr/>
        </p:nvCxnSpPr>
        <p:spPr>
          <a:xfrm rot="16560000" flipH="1">
            <a:off x="3814763" y="4832350"/>
            <a:ext cx="325437" cy="365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312" name="Rectangle 23">
            <a:extLst>
              <a:ext uri="{FF2B5EF4-FFF2-40B4-BE49-F238E27FC236}">
                <a16:creationId xmlns:a16="http://schemas.microsoft.com/office/drawing/2014/main" id="{5EB739C4-1B4C-46B4-9C55-FCAC5AB248AF}"/>
              </a:ext>
            </a:extLst>
          </p:cNvPr>
          <p:cNvSpPr>
            <a:spLocks noChangeArrowheads="1"/>
          </p:cNvSpPr>
          <p:nvPr/>
        </p:nvSpPr>
        <p:spPr bwMode="auto">
          <a:xfrm>
            <a:off x="7380288" y="5445125"/>
            <a:ext cx="1619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200">
                <a:latin typeface="Arial" panose="020B0604020202020204" pitchFamily="34" charset="0"/>
                <a:cs typeface="Arial" panose="020B0604020202020204" pitchFamily="34" charset="0"/>
                <a:hlinkClick r:id="rId6" action="ppaction://hlinksldjump"/>
              </a:rPr>
              <a:t>Once all hyperlinks have been used on this slide click here  to return to slide 6 (red flags and initial diagnosis)</a:t>
            </a:r>
            <a:endParaRPr lang="en-GB" altLang="en-US" sz="1200">
              <a:latin typeface="Arial" panose="020B0604020202020204" pitchFamily="34" charset="0"/>
              <a:cs typeface="Arial" panose="020B0604020202020204" pitchFamily="34" charset="0"/>
            </a:endParaRPr>
          </a:p>
        </p:txBody>
      </p:sp>
      <p:sp>
        <p:nvSpPr>
          <p:cNvPr id="12313" name="TextBox 25">
            <a:extLst>
              <a:ext uri="{FF2B5EF4-FFF2-40B4-BE49-F238E27FC236}">
                <a16:creationId xmlns:a16="http://schemas.microsoft.com/office/drawing/2014/main" id="{3E569EDA-39E2-4308-AFC4-4492ADC3CA6B}"/>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a:extLst>
              <a:ext uri="{FF2B5EF4-FFF2-40B4-BE49-F238E27FC236}">
                <a16:creationId xmlns:a16="http://schemas.microsoft.com/office/drawing/2014/main" id="{AD27909C-1B5A-4AFF-8037-0DDC41C1ECD3}"/>
              </a:ext>
            </a:extLst>
          </p:cNvPr>
          <p:cNvSpPr txBox="1">
            <a:spLocks noChangeArrowheads="1"/>
          </p:cNvSpPr>
          <p:nvPr/>
        </p:nvSpPr>
        <p:spPr bwMode="auto">
          <a:xfrm>
            <a:off x="755650" y="188913"/>
            <a:ext cx="77771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800">
                <a:latin typeface="Arial" panose="020B0604020202020204" pitchFamily="34" charset="0"/>
                <a:cs typeface="Arial" panose="020B0604020202020204" pitchFamily="34" charset="0"/>
              </a:rPr>
              <a:t>Specialist cardiovascular assessment and diagnosis</a:t>
            </a:r>
          </a:p>
        </p:txBody>
      </p:sp>
      <p:sp>
        <p:nvSpPr>
          <p:cNvPr id="13315" name="TextBox 49">
            <a:extLst>
              <a:ext uri="{FF2B5EF4-FFF2-40B4-BE49-F238E27FC236}">
                <a16:creationId xmlns:a16="http://schemas.microsoft.com/office/drawing/2014/main" id="{31DB19BC-4DE5-443C-BE85-FB67E52AE4A2}"/>
              </a:ext>
            </a:extLst>
          </p:cNvPr>
          <p:cNvSpPr txBox="1">
            <a:spLocks noChangeArrowheads="1"/>
          </p:cNvSpPr>
          <p:nvPr/>
        </p:nvSpPr>
        <p:spPr bwMode="auto">
          <a:xfrm>
            <a:off x="179388" y="836613"/>
            <a:ext cx="424815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b="1">
                <a:latin typeface="Arial" panose="020B0604020202020204" pitchFamily="34" charset="0"/>
                <a:cs typeface="Arial" panose="020B0604020202020204" pitchFamily="34" charset="0"/>
              </a:rPr>
              <a:t>Assigning suspected cause of syncope</a:t>
            </a:r>
          </a:p>
        </p:txBody>
      </p:sp>
      <p:grpSp>
        <p:nvGrpSpPr>
          <p:cNvPr id="13316" name="Group 18">
            <a:extLst>
              <a:ext uri="{FF2B5EF4-FFF2-40B4-BE49-F238E27FC236}">
                <a16:creationId xmlns:a16="http://schemas.microsoft.com/office/drawing/2014/main" id="{0581F724-EDC0-48D2-B20F-C4EBF34910B7}"/>
              </a:ext>
            </a:extLst>
          </p:cNvPr>
          <p:cNvGrpSpPr>
            <a:grpSpLocks/>
          </p:cNvGrpSpPr>
          <p:nvPr/>
        </p:nvGrpSpPr>
        <p:grpSpPr bwMode="auto">
          <a:xfrm>
            <a:off x="144463" y="1268413"/>
            <a:ext cx="8891587" cy="4643437"/>
            <a:chOff x="144463" y="1268413"/>
            <a:chExt cx="8891587" cy="4643437"/>
          </a:xfrm>
        </p:grpSpPr>
        <p:sp>
          <p:nvSpPr>
            <p:cNvPr id="4" name="TextBox 3">
              <a:extLst>
                <a:ext uri="{FF2B5EF4-FFF2-40B4-BE49-F238E27FC236}">
                  <a16:creationId xmlns:a16="http://schemas.microsoft.com/office/drawing/2014/main" id="{2920A1F6-0C22-4E82-A606-01CF8E8EEF8A}"/>
                </a:ext>
              </a:extLst>
            </p:cNvPr>
            <p:cNvSpPr txBox="1"/>
            <p:nvPr/>
          </p:nvSpPr>
          <p:spPr bwMode="auto">
            <a:xfrm>
              <a:off x="144463" y="1268413"/>
              <a:ext cx="8891587" cy="1422400"/>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Reassess the person’s:</a:t>
              </a:r>
            </a:p>
            <a:p>
              <a:pPr marL="252000" indent="-108000" fontAlgn="auto">
                <a:spcBef>
                  <a:spcPts val="0"/>
                </a:spcBef>
                <a:spcAft>
                  <a:spcPts val="0"/>
                </a:spcAft>
                <a:buFont typeface="Courier New" pitchFamily="49" charset="0"/>
                <a:buChar char="–"/>
                <a:tabLst>
                  <a:tab pos="108000" algn="l"/>
                </a:tabLst>
                <a:defRPr/>
              </a:pPr>
              <a:r>
                <a:rPr lang="en-GB" sz="1200" dirty="0">
                  <a:latin typeface="Arial" pitchFamily="34" charset="0"/>
                  <a:cs typeface="Arial" pitchFamily="34" charset="0"/>
                </a:rPr>
                <a:t>history of TLoC, including any previous events</a:t>
              </a:r>
            </a:p>
            <a:p>
              <a:pPr marL="252000" indent="-108000" fontAlgn="auto">
                <a:spcBef>
                  <a:spcPts val="0"/>
                </a:spcBef>
                <a:spcAft>
                  <a:spcPts val="0"/>
                </a:spcAft>
                <a:buFont typeface="Courier New" pitchFamily="49" charset="0"/>
                <a:buChar char="–"/>
                <a:tabLst>
                  <a:tab pos="108000" algn="l"/>
                </a:tabLst>
                <a:defRPr/>
              </a:pPr>
              <a:r>
                <a:rPr lang="en-GB" sz="1200" dirty="0">
                  <a:latin typeface="Arial" pitchFamily="34" charset="0"/>
                  <a:cs typeface="Arial" pitchFamily="34" charset="0"/>
                </a:rPr>
                <a:t>medical history, and any family history of cardiac disease or an inherited cardiac condition</a:t>
              </a:r>
            </a:p>
            <a:p>
              <a:pPr marL="252000" indent="-108000" fontAlgn="auto">
                <a:spcBef>
                  <a:spcPts val="0"/>
                </a:spcBef>
                <a:spcAft>
                  <a:spcPts val="0"/>
                </a:spcAft>
                <a:buFont typeface="Courier New" pitchFamily="49" charset="0"/>
                <a:buChar char="–"/>
                <a:tabLst>
                  <a:tab pos="108000" algn="l"/>
                </a:tabLst>
                <a:defRPr/>
              </a:pPr>
              <a:r>
                <a:rPr lang="en-GB" sz="1200" dirty="0">
                  <a:latin typeface="Arial" pitchFamily="34" charset="0"/>
                  <a:cs typeface="Arial" pitchFamily="34" charset="0"/>
                </a:rPr>
                <a:t>drug therapy at the time of TLoC and any subsequent changes</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Conduct a clinical examination, including full cardiovascular examination and, if clinically appropriate, measurement of lying and standing blood pressure</a:t>
              </a:r>
            </a:p>
            <a:p>
              <a:pPr indent="-108000" fontAlgn="auto">
                <a:spcBef>
                  <a:spcPts val="0"/>
                </a:spcBef>
                <a:spcAft>
                  <a:spcPts val="0"/>
                </a:spcAft>
                <a:buFont typeface="Arial" pitchFamily="34" charset="0"/>
                <a:buChar char="•"/>
                <a:tabLst>
                  <a:tab pos="108000" algn="l"/>
                </a:tabLst>
                <a:defRPr/>
              </a:pPr>
              <a:r>
                <a:rPr lang="en-GB" sz="1200" dirty="0">
                  <a:latin typeface="Arial" pitchFamily="34" charset="0"/>
                  <a:cs typeface="Arial" pitchFamily="34" charset="0"/>
                </a:rPr>
                <a:t>Repeat 12-lead ECG and examine previous ECG recordings</a:t>
              </a:r>
            </a:p>
          </p:txBody>
        </p:sp>
        <p:sp>
          <p:nvSpPr>
            <p:cNvPr id="5" name="TextBox 4">
              <a:extLst>
                <a:ext uri="{FF2B5EF4-FFF2-40B4-BE49-F238E27FC236}">
                  <a16:creationId xmlns:a16="http://schemas.microsoft.com/office/drawing/2014/main" id="{F00B8780-CFD5-423D-B3E9-426CC593227F}"/>
                </a:ext>
              </a:extLst>
            </p:cNvPr>
            <p:cNvSpPr txBox="1"/>
            <p:nvPr/>
          </p:nvSpPr>
          <p:spPr bwMode="auto">
            <a:xfrm>
              <a:off x="323850" y="4795838"/>
              <a:ext cx="1871663" cy="500062"/>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hlinkClick r:id="" action="ppaction://hlinkshowjump?jump=nextslide"/>
                </a:rPr>
                <a:t>Suspected structural heart disease cause</a:t>
              </a:r>
              <a:endParaRPr lang="en-GB" sz="1200" dirty="0">
                <a:latin typeface="Arial" pitchFamily="34" charset="0"/>
                <a:cs typeface="Arial" pitchFamily="34" charset="0"/>
              </a:endParaRPr>
            </a:p>
          </p:txBody>
        </p:sp>
        <p:sp>
          <p:nvSpPr>
            <p:cNvPr id="6" name="TextBox 5">
              <a:extLst>
                <a:ext uri="{FF2B5EF4-FFF2-40B4-BE49-F238E27FC236}">
                  <a16:creationId xmlns:a16="http://schemas.microsoft.com/office/drawing/2014/main" id="{B29427D5-985E-453F-8C68-93F5069DCD05}"/>
                </a:ext>
              </a:extLst>
            </p:cNvPr>
            <p:cNvSpPr txBox="1"/>
            <p:nvPr/>
          </p:nvSpPr>
          <p:spPr bwMode="auto">
            <a:xfrm>
              <a:off x="2700338" y="4795838"/>
              <a:ext cx="1727200" cy="500062"/>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hlinkClick r:id="" action="ppaction://hlinkshowjump?jump=nextslide"/>
                </a:rPr>
                <a:t>Suspected cardiac arrhythmic cause</a:t>
              </a:r>
              <a:endParaRPr lang="en-GB" sz="1200" dirty="0">
                <a:latin typeface="Arial" pitchFamily="34" charset="0"/>
                <a:cs typeface="Arial" pitchFamily="34" charset="0"/>
              </a:endParaRPr>
            </a:p>
          </p:txBody>
        </p:sp>
        <p:sp>
          <p:nvSpPr>
            <p:cNvPr id="7" name="TextBox 6">
              <a:extLst>
                <a:ext uri="{FF2B5EF4-FFF2-40B4-BE49-F238E27FC236}">
                  <a16:creationId xmlns:a16="http://schemas.microsoft.com/office/drawing/2014/main" id="{58538385-F342-4C95-B677-0C6DE03905A3}"/>
                </a:ext>
              </a:extLst>
            </p:cNvPr>
            <p:cNvSpPr txBox="1"/>
            <p:nvPr/>
          </p:nvSpPr>
          <p:spPr bwMode="auto">
            <a:xfrm>
              <a:off x="5259388" y="4795838"/>
              <a:ext cx="1473200" cy="684212"/>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hlinkClick r:id="rId3" action="ppaction://hlinksldjump"/>
                </a:rPr>
                <a:t>Suspected neurally mediated cause</a:t>
              </a:r>
              <a:endParaRPr lang="en-GB" sz="1200" dirty="0">
                <a:latin typeface="Arial" pitchFamily="34" charset="0"/>
                <a:cs typeface="Arial" pitchFamily="34" charset="0"/>
              </a:endParaRPr>
            </a:p>
          </p:txBody>
        </p:sp>
        <p:sp>
          <p:nvSpPr>
            <p:cNvPr id="8" name="TextBox 7">
              <a:extLst>
                <a:ext uri="{FF2B5EF4-FFF2-40B4-BE49-F238E27FC236}">
                  <a16:creationId xmlns:a16="http://schemas.microsoft.com/office/drawing/2014/main" id="{9E5BF050-5543-449C-8F84-D5C478A72055}"/>
                </a:ext>
              </a:extLst>
            </p:cNvPr>
            <p:cNvSpPr txBox="1"/>
            <p:nvPr/>
          </p:nvSpPr>
          <p:spPr bwMode="auto">
            <a:xfrm>
              <a:off x="7583488" y="4795838"/>
              <a:ext cx="1236662" cy="500062"/>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hlinkClick r:id="rId3" action="ppaction://hlinksldjump"/>
                </a:rPr>
                <a:t>Unexplained cause</a:t>
              </a:r>
              <a:endParaRPr lang="en-GB" sz="1200" dirty="0">
                <a:latin typeface="Arial" pitchFamily="34" charset="0"/>
                <a:cs typeface="Arial" pitchFamily="34" charset="0"/>
              </a:endParaRPr>
            </a:p>
          </p:txBody>
        </p:sp>
        <p:sp>
          <p:nvSpPr>
            <p:cNvPr id="9" name="TextBox 8">
              <a:extLst>
                <a:ext uri="{FF2B5EF4-FFF2-40B4-BE49-F238E27FC236}">
                  <a16:creationId xmlns:a16="http://schemas.microsoft.com/office/drawing/2014/main" id="{F47A3C38-94B8-4983-B893-B21E9FB92630}"/>
                </a:ext>
              </a:extLst>
            </p:cNvPr>
            <p:cNvSpPr txBox="1"/>
            <p:nvPr/>
          </p:nvSpPr>
          <p:spPr bwMode="auto">
            <a:xfrm>
              <a:off x="1243013" y="3311525"/>
              <a:ext cx="6696075" cy="498475"/>
            </a:xfrm>
            <a:prstGeom prst="rect">
              <a:avLst/>
            </a:prstGeom>
          </p:spPr>
          <p:style>
            <a:lnRef idx="2">
              <a:schemeClr val="accent3"/>
            </a:lnRef>
            <a:fillRef idx="1">
              <a:schemeClr val="lt1"/>
            </a:fillRef>
            <a:effectRef idx="0">
              <a:schemeClr val="accent3"/>
            </a:effectRef>
            <a:fontRef idx="minor">
              <a:schemeClr val="dk1"/>
            </a:fontRef>
          </p:style>
          <p:txBody>
            <a:bodyPr lIns="128016" tIns="64008" rIns="128016" bIns="64008">
              <a:spAutoFit/>
            </a:bodyPr>
            <a:lstStyle/>
            <a:p>
              <a:pPr fontAlgn="auto">
                <a:spcBef>
                  <a:spcPts val="0"/>
                </a:spcBef>
                <a:spcAft>
                  <a:spcPts val="0"/>
                </a:spcAft>
                <a:defRPr/>
              </a:pPr>
              <a:r>
                <a:rPr lang="en-GB" sz="1200" dirty="0">
                  <a:latin typeface="Arial" pitchFamily="34" charset="0"/>
                  <a:cs typeface="Arial" pitchFamily="34" charset="0"/>
                </a:rPr>
                <a:t>Assign to suspected cause of syncope and offer further testing as directed below, or other tests as clinically appropriate</a:t>
              </a:r>
              <a:endParaRPr lang="en-GB" sz="1200" b="1" dirty="0">
                <a:latin typeface="Arial" pitchFamily="34" charset="0"/>
                <a:cs typeface="Arial" pitchFamily="34" charset="0"/>
              </a:endParaRPr>
            </a:p>
          </p:txBody>
        </p:sp>
        <p:cxnSp>
          <p:nvCxnSpPr>
            <p:cNvPr id="40" name="Straight Arrow Connector 39">
              <a:extLst>
                <a:ext uri="{FF2B5EF4-FFF2-40B4-BE49-F238E27FC236}">
                  <a16:creationId xmlns:a16="http://schemas.microsoft.com/office/drawing/2014/main" id="{E337C6DC-23EE-445D-99D3-93B8156BF1E3}"/>
                </a:ext>
              </a:extLst>
            </p:cNvPr>
            <p:cNvCxnSpPr>
              <a:stCxn id="4" idx="2"/>
              <a:endCxn id="9" idx="0"/>
            </p:cNvCxnSpPr>
            <p:nvPr/>
          </p:nvCxnSpPr>
          <p:spPr bwMode="auto">
            <a:xfrm rot="16200000" flipH="1">
              <a:off x="4279901" y="3000375"/>
              <a:ext cx="620712" cy="1587"/>
            </a:xfrm>
            <a:prstGeom prst="straightConnector1">
              <a:avLst/>
            </a:prstGeom>
            <a:ln>
              <a:tailEnd type="arrow"/>
            </a:ln>
          </p:spPr>
          <p:style>
            <a:lnRef idx="2">
              <a:schemeClr val="accent3"/>
            </a:lnRef>
            <a:fillRef idx="1">
              <a:schemeClr val="lt1"/>
            </a:fillRef>
            <a:effectRef idx="0">
              <a:schemeClr val="accent3"/>
            </a:effectRef>
            <a:fontRef idx="minor">
              <a:schemeClr val="dk1"/>
            </a:fontRef>
          </p:style>
        </p:cxnSp>
        <p:cxnSp>
          <p:nvCxnSpPr>
            <p:cNvPr id="42" name="Elbow Connector 41">
              <a:extLst>
                <a:ext uri="{FF2B5EF4-FFF2-40B4-BE49-F238E27FC236}">
                  <a16:creationId xmlns:a16="http://schemas.microsoft.com/office/drawing/2014/main" id="{F2BE0039-66FC-4C06-870F-AA8F860D431E}"/>
                </a:ext>
              </a:extLst>
            </p:cNvPr>
            <p:cNvCxnSpPr>
              <a:stCxn id="9" idx="2"/>
              <a:endCxn id="5" idx="0"/>
            </p:cNvCxnSpPr>
            <p:nvPr/>
          </p:nvCxnSpPr>
          <p:spPr bwMode="auto">
            <a:xfrm rot="5400000">
              <a:off x="2432844" y="2637631"/>
              <a:ext cx="985838" cy="3330575"/>
            </a:xfrm>
            <a:prstGeom prst="bentConnector3">
              <a:avLst>
                <a:gd name="adj1" fmla="val 50000"/>
              </a:avLst>
            </a:prstGeom>
            <a:ln>
              <a:tailEnd type="arrow"/>
            </a:ln>
          </p:spPr>
          <p:style>
            <a:lnRef idx="2">
              <a:schemeClr val="accent3"/>
            </a:lnRef>
            <a:fillRef idx="1">
              <a:schemeClr val="lt1"/>
            </a:fillRef>
            <a:effectRef idx="0">
              <a:schemeClr val="accent3"/>
            </a:effectRef>
            <a:fontRef idx="minor">
              <a:schemeClr val="dk1"/>
            </a:fontRef>
          </p:style>
        </p:cxnSp>
        <p:cxnSp>
          <p:nvCxnSpPr>
            <p:cNvPr id="44" name="Elbow Connector 43">
              <a:extLst>
                <a:ext uri="{FF2B5EF4-FFF2-40B4-BE49-F238E27FC236}">
                  <a16:creationId xmlns:a16="http://schemas.microsoft.com/office/drawing/2014/main" id="{24E6824A-C155-4E51-A54F-1820E8636529}"/>
                </a:ext>
              </a:extLst>
            </p:cNvPr>
            <p:cNvCxnSpPr>
              <a:stCxn id="9" idx="2"/>
              <a:endCxn id="6" idx="0"/>
            </p:cNvCxnSpPr>
            <p:nvPr/>
          </p:nvCxnSpPr>
          <p:spPr bwMode="auto">
            <a:xfrm rot="5400000">
              <a:off x="3584575" y="3789363"/>
              <a:ext cx="985838" cy="1027112"/>
            </a:xfrm>
            <a:prstGeom prst="bentConnector3">
              <a:avLst>
                <a:gd name="adj1" fmla="val 50000"/>
              </a:avLst>
            </a:prstGeom>
            <a:ln>
              <a:tailEnd type="arrow"/>
            </a:ln>
          </p:spPr>
          <p:style>
            <a:lnRef idx="2">
              <a:schemeClr val="accent3"/>
            </a:lnRef>
            <a:fillRef idx="1">
              <a:schemeClr val="lt1"/>
            </a:fillRef>
            <a:effectRef idx="0">
              <a:schemeClr val="accent3"/>
            </a:effectRef>
            <a:fontRef idx="minor">
              <a:schemeClr val="dk1"/>
            </a:fontRef>
          </p:style>
        </p:cxnSp>
        <p:cxnSp>
          <p:nvCxnSpPr>
            <p:cNvPr id="46" name="Elbow Connector 45">
              <a:extLst>
                <a:ext uri="{FF2B5EF4-FFF2-40B4-BE49-F238E27FC236}">
                  <a16:creationId xmlns:a16="http://schemas.microsoft.com/office/drawing/2014/main" id="{C3763195-2C5A-49BD-89A8-DB4F6DB9BFDE}"/>
                </a:ext>
              </a:extLst>
            </p:cNvPr>
            <p:cNvCxnSpPr>
              <a:stCxn id="9" idx="2"/>
              <a:endCxn id="8" idx="0"/>
            </p:cNvCxnSpPr>
            <p:nvPr/>
          </p:nvCxnSpPr>
          <p:spPr bwMode="auto">
            <a:xfrm rot="16200000" flipH="1">
              <a:off x="5903119" y="2497931"/>
              <a:ext cx="985838" cy="3609975"/>
            </a:xfrm>
            <a:prstGeom prst="bentConnector3">
              <a:avLst>
                <a:gd name="adj1" fmla="val 50000"/>
              </a:avLst>
            </a:prstGeom>
            <a:ln>
              <a:tailEnd type="arrow"/>
            </a:ln>
          </p:spPr>
          <p:style>
            <a:lnRef idx="2">
              <a:schemeClr val="accent3"/>
            </a:lnRef>
            <a:fillRef idx="1">
              <a:schemeClr val="lt1"/>
            </a:fillRef>
            <a:effectRef idx="0">
              <a:schemeClr val="accent3"/>
            </a:effectRef>
            <a:fontRef idx="minor">
              <a:schemeClr val="dk1"/>
            </a:fontRef>
          </p:style>
        </p:cxnSp>
        <p:cxnSp>
          <p:nvCxnSpPr>
            <p:cNvPr id="48" name="Elbow Connector 47">
              <a:extLst>
                <a:ext uri="{FF2B5EF4-FFF2-40B4-BE49-F238E27FC236}">
                  <a16:creationId xmlns:a16="http://schemas.microsoft.com/office/drawing/2014/main" id="{BE1A9129-E412-41C2-BE7C-E53A7BBFD0D1}"/>
                </a:ext>
              </a:extLst>
            </p:cNvPr>
            <p:cNvCxnSpPr>
              <a:stCxn id="9" idx="2"/>
              <a:endCxn id="7" idx="0"/>
            </p:cNvCxnSpPr>
            <p:nvPr/>
          </p:nvCxnSpPr>
          <p:spPr bwMode="auto">
            <a:xfrm rot="16200000" flipH="1">
              <a:off x="4800600" y="3600450"/>
              <a:ext cx="985838" cy="1404938"/>
            </a:xfrm>
            <a:prstGeom prst="bentConnector3">
              <a:avLst>
                <a:gd name="adj1" fmla="val 50000"/>
              </a:avLst>
            </a:prstGeom>
            <a:ln>
              <a:tailEnd type="arrow"/>
            </a:ln>
          </p:spPr>
          <p:style>
            <a:lnRef idx="2">
              <a:schemeClr val="accent3"/>
            </a:lnRef>
            <a:fillRef idx="1">
              <a:schemeClr val="lt1"/>
            </a:fillRef>
            <a:effectRef idx="0">
              <a:schemeClr val="accent3"/>
            </a:effectRef>
            <a:fontRef idx="minor">
              <a:schemeClr val="dk1"/>
            </a:fontRef>
          </p:style>
        </p:cxnSp>
        <p:sp>
          <p:nvSpPr>
            <p:cNvPr id="12305" name="TextBox 16">
              <a:extLst>
                <a:ext uri="{FF2B5EF4-FFF2-40B4-BE49-F238E27FC236}">
                  <a16:creationId xmlns:a16="http://schemas.microsoft.com/office/drawing/2014/main" id="{A62B0BDB-6DC7-47C0-A0FB-9DEF23E61A5B}"/>
                </a:ext>
              </a:extLst>
            </p:cNvPr>
            <p:cNvSpPr txBox="1">
              <a:spLocks noChangeArrowheads="1"/>
            </p:cNvSpPr>
            <p:nvPr/>
          </p:nvSpPr>
          <p:spPr bwMode="auto">
            <a:xfrm>
              <a:off x="611188" y="5635625"/>
              <a:ext cx="8137525" cy="276225"/>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a:spAutoFit/>
            </a:bodyPr>
            <a:lstStyle/>
            <a:p>
              <a:pPr algn="ctr">
                <a:defRPr/>
              </a:pPr>
              <a:r>
                <a:rPr lang="en-GB" sz="1200" dirty="0">
                  <a:latin typeface="Arial" pitchFamily="34" charset="0"/>
                  <a:cs typeface="Arial" pitchFamily="34" charset="0"/>
                  <a:hlinkClick r:id="rId4" action="ppaction://hlinksldjump"/>
                </a:rPr>
                <a:t>Management of syncope during exercise</a:t>
              </a:r>
              <a:endParaRPr lang="en-GB" sz="1200" dirty="0">
                <a:latin typeface="Arial" pitchFamily="34" charset="0"/>
                <a:cs typeface="Arial" pitchFamily="34" charset="0"/>
              </a:endParaRPr>
            </a:p>
          </p:txBody>
        </p:sp>
      </p:grpSp>
      <p:sp>
        <p:nvSpPr>
          <p:cNvPr id="13317" name="TextBox 17">
            <a:extLst>
              <a:ext uri="{FF2B5EF4-FFF2-40B4-BE49-F238E27FC236}">
                <a16:creationId xmlns:a16="http://schemas.microsoft.com/office/drawing/2014/main" id="{953BA090-9B38-4CF7-8699-689A09DEE052}"/>
              </a:ext>
            </a:extLst>
          </p:cNvPr>
          <p:cNvSpPr txBox="1">
            <a:spLocks noChangeArrowheads="1"/>
          </p:cNvSpPr>
          <p:nvPr/>
        </p:nvSpPr>
        <p:spPr bwMode="auto">
          <a:xfrm>
            <a:off x="179388" y="6308725"/>
            <a:ext cx="57610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latin typeface="Arial" panose="020B0604020202020204" pitchFamily="34" charset="0"/>
                <a:cs typeface="Arial" panose="020B0604020202020204" pitchFamily="34" charset="0"/>
                <a:hlinkClick r:id="rId5" action="ppaction://hlinksldjump"/>
              </a:rPr>
              <a:t>Click here once all hyperlinks have been used on this slide to progress to the next slide, slide 13  ‘if the cause of TLoC remains unclear and advice’</a:t>
            </a:r>
            <a:endParaRPr lang="en-GB" altLang="en-US" sz="1200">
              <a:latin typeface="Arial" panose="020B0604020202020204" pitchFamily="34" charset="0"/>
              <a:cs typeface="Arial" panose="020B0604020202020204" pitchFamily="34" charset="0"/>
            </a:endParaRPr>
          </a:p>
        </p:txBody>
      </p:sp>
      <p:sp>
        <p:nvSpPr>
          <p:cNvPr id="13318" name="TextBox 19">
            <a:extLst>
              <a:ext uri="{FF2B5EF4-FFF2-40B4-BE49-F238E27FC236}">
                <a16:creationId xmlns:a16="http://schemas.microsoft.com/office/drawing/2014/main" id="{39011CA8-263F-4088-85C9-7CBED21E301D}"/>
              </a:ext>
            </a:extLst>
          </p:cNvPr>
          <p:cNvSpPr txBox="1">
            <a:spLocks noChangeArrowheads="1"/>
          </p:cNvSpPr>
          <p:nvPr/>
        </p:nvSpPr>
        <p:spPr bwMode="auto">
          <a:xfrm>
            <a:off x="8712200" y="6505575"/>
            <a:ext cx="396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400">
                <a:latin typeface="Arial" panose="020B0604020202020204" pitchFamily="34" charset="0"/>
                <a:cs typeface="Arial" panose="020B0604020202020204" pitchFamily="34" charset="0"/>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G slide set Jul 09">
  <a:themeElements>
    <a:clrScheme name="CG slide set update 2207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G slide set update 2207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G slide set update 2207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G slide set update 2207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G slide set update 22070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G slide set update 22070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G slide set update 22070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G slide set update 22070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G slide set update 220708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G slide set update 22070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G slide set update 22070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G slide set update 22070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G slide set update 22070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G slide set update 22070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2091</TotalTime>
  <Words>9198</Words>
  <Application>Microsoft Office PowerPoint</Application>
  <PresentationFormat>On-screen Show (4:3)</PresentationFormat>
  <Paragraphs>635</Paragraphs>
  <Slides>24</Slides>
  <Notes>24</Notes>
  <HiddenSlides>1</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Calibri</vt:lpstr>
      <vt:lpstr>Courier New</vt:lpstr>
      <vt:lpstr>Wingdings</vt:lpstr>
      <vt:lpstr>Times New Roman</vt:lpstr>
      <vt:lpstr>Office Theme</vt:lpstr>
      <vt:lpstr>CG slide set Jul 09</vt:lpstr>
      <vt:lpstr>PowerPoint Presentation</vt:lpstr>
      <vt:lpstr>What this presentation covers</vt:lpstr>
      <vt:lpstr>Background</vt:lpstr>
      <vt:lpstr>Scope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Costs and savings</vt:lpstr>
      <vt:lpstr>Discussion</vt:lpstr>
      <vt:lpstr>Find out more</vt:lpstr>
      <vt:lpstr>Related patient organisations</vt:lpstr>
      <vt:lpstr>End of slide show</vt:lpstr>
      <vt:lpstr>PowerPoint Presentation</vt:lpstr>
      <vt:lpstr>PowerPoint Presentation</vt:lpstr>
      <vt:lpstr>PowerPoint Presentation</vt:lpstr>
      <vt:lpstr>PowerPoint Presentation</vt:lpstr>
      <vt:lpstr>PowerPoint Presentation</vt:lpstr>
      <vt:lpstr>PowerPoint Presentation</vt:lpstr>
    </vt:vector>
  </TitlesOfParts>
  <Company>NICE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kworrall</dc:creator>
  <cp:lastModifiedBy>Richard Pearson</cp:lastModifiedBy>
  <cp:revision>279</cp:revision>
  <dcterms:created xsi:type="dcterms:W3CDTF">2010-07-07T13:11:26Z</dcterms:created>
  <dcterms:modified xsi:type="dcterms:W3CDTF">2022-02-13T19:47:01Z</dcterms:modified>
</cp:coreProperties>
</file>